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embeddings/oleObject3.bin" ContentType="application/vnd.openxmlformats-officedocument.oleObject"/>
  <Override PartName="/ppt/tableStyles.xml" ContentType="application/vnd.openxmlformats-officedocument.presentationml.tableStyles+xml"/>
  <Override PartName="/ppt/embeddings/oleObject1.bin" ContentType="application/vnd.openxmlformats-officedocument.oleObject"/>
  <Override PartName="/ppt/slides/slide7.xml" ContentType="application/vnd.openxmlformats-officedocument.presentationml.slide+xml"/>
  <Override PartName="/ppt/theme/theme4.xml" ContentType="application/vnd.openxmlformats-officedocument.theme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theme/theme2.xml" ContentType="application/vnd.openxmlformats-officedocument.theme+xml"/>
  <Default Extension="pict" ContentType="image/pict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embeddings/oleObject2.bin" ContentType="application/vnd.openxmlformats-officedocument.oleObject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theme/theme5.xml" ContentType="application/vnd.openxmlformats-officedocument.theme+xml"/>
  <Override PartName="/ppt/slideMasters/slideMaster4.xml" ContentType="application/vnd.openxmlformats-officedocument.presentationml.slideMaster+xml"/>
  <Default Extension="vml" ContentType="application/vnd.openxmlformats-officedocument.vmlDrawing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Default Extension="gif" ContentType="image/gif"/>
  <Override PartName="/ppt/slides/slide4.xml" ContentType="application/vnd.openxmlformats-officedocument.presentationml.slide+xml"/>
  <Default Extension="pdf" ContentType="application/pdf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0" r:id="rId1"/>
    <p:sldMasterId id="2147483674" r:id="rId2"/>
    <p:sldMasterId id="2147483694" r:id="rId3"/>
    <p:sldMasterId id="2147483702" r:id="rId4"/>
  </p:sldMasterIdLst>
  <p:notesMasterIdLst>
    <p:notesMasterId r:id="rId14"/>
  </p:notesMasterIdLst>
  <p:sldIdLst>
    <p:sldId id="275" r:id="rId5"/>
    <p:sldId id="323" r:id="rId6"/>
    <p:sldId id="324" r:id="rId7"/>
    <p:sldId id="321" r:id="rId8"/>
    <p:sldId id="325" r:id="rId9"/>
    <p:sldId id="327" r:id="rId10"/>
    <p:sldId id="298" r:id="rId11"/>
    <p:sldId id="294" r:id="rId12"/>
    <p:sldId id="32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981C2F"/>
    <a:srgbClr val="00FF00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581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CEEBE-7963-0C41-A355-845BD779955B}" type="datetimeFigureOut">
              <a:rPr lang="en-US" smtClean="0"/>
              <a:pPr/>
              <a:t>9/4/12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0743B-07FB-864B-A1B5-FD25B05A0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C944-83B9-AA4F-AF71-455043990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BED3A-9AF3-0244-9BDE-3BCDF111B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68000">
              <a:srgbClr val="004080"/>
            </a:gs>
            <a:gs pos="100000">
              <a:prstClr val="white"/>
            </a:gs>
            <a:gs pos="89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76200" y="-76200"/>
          <a:ext cx="9296400" cy="7391400"/>
        </p:xfrm>
        <a:graphic>
          <a:graphicData uri="http://schemas.openxmlformats.org/presentationml/2006/ole">
            <p:oleObj spid="_x0000_s82946" name="Visio" r:id="rId4" imgW="4089400" imgH="2895600" progId="">
              <p:embed/>
            </p:oleObj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Mastertitelformat bearbeiten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med">
    <p:wheel spokes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q"/>
        <a:defRPr sz="28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68000">
              <a:srgbClr val="004080"/>
            </a:gs>
            <a:gs pos="100000">
              <a:prstClr val="white"/>
            </a:gs>
            <a:gs pos="89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76200" y="-76200"/>
          <a:ext cx="9296400" cy="7391400"/>
        </p:xfrm>
        <a:graphic>
          <a:graphicData uri="http://schemas.openxmlformats.org/presentationml/2006/ole">
            <p:oleObj spid="_x0000_s101378" name="Visio" r:id="rId4" imgW="4089400" imgH="2895600" progId="">
              <p:embed/>
            </p:oleObj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Mastertitelformat bearbeiten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>
    <p:wheel spokes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q"/>
        <a:defRPr sz="28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68000">
              <a:srgbClr val="004080"/>
            </a:gs>
            <a:gs pos="100000">
              <a:prstClr val="white"/>
            </a:gs>
            <a:gs pos="89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76200" y="-76200"/>
          <a:ext cx="9296400" cy="7391400"/>
        </p:xfrm>
        <a:graphic>
          <a:graphicData uri="http://schemas.openxmlformats.org/presentationml/2006/ole">
            <p:oleObj spid="_x0000_s173058" name="Visio" r:id="rId4" imgW="4089400" imgH="2895600" progId="">
              <p:embed/>
            </p:oleObj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Mastertitelformat bearbeiten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med">
    <p:wheel spokes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q"/>
        <a:defRPr sz="28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C944-83B9-AA4F-AF71-4550439904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BED3A-9AF3-0244-9BDE-3BCDF111B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18.pd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13410" y="789492"/>
            <a:ext cx="7772400" cy="1910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10000"/>
                    <a:lumOff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Outreach</a:t>
            </a:r>
            <a:r>
              <a:rPr kumimoji="0" lang="es-ES_tradn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  <a:lumOff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meeting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  <a:lumOff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10000"/>
                    <a:lumOff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Avingon</a:t>
            </a:r>
            <a:endParaRPr kumimoji="0" lang="es-ES_tradnl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  <a:lumOff val="9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62" b="1" dirty="0" smtClean="0">
                <a:solidFill>
                  <a:schemeClr val="accent4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rPr>
              <a:t>3-5 </a:t>
            </a:r>
            <a:r>
              <a:rPr lang="es-ES_tradnl" sz="2462" b="1" dirty="0" err="1" smtClean="0">
                <a:solidFill>
                  <a:schemeClr val="accent4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rPr>
              <a:t>September</a:t>
            </a:r>
            <a:r>
              <a:rPr lang="es-ES_tradnl" sz="2462" b="1" dirty="0" smtClean="0">
                <a:solidFill>
                  <a:schemeClr val="accent4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rPr>
              <a:t>, 2012</a:t>
            </a:r>
            <a:endParaRPr kumimoji="0" lang="en-US" sz="2462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999264" y="3329220"/>
            <a:ext cx="7486546" cy="3078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600" noProof="0" dirty="0" smtClean="0">
              <a:solidFill>
                <a:schemeClr val="accent1">
                  <a:lumMod val="90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noProof="0" dirty="0" smtClean="0">
                <a:solidFill>
                  <a:schemeClr val="accent1">
                    <a:lumMod val="90000"/>
                  </a:schemeClr>
                </a:solidFill>
              </a:rPr>
              <a:t>Julia </a:t>
            </a:r>
            <a:r>
              <a:rPr lang="en-US" sz="1600" noProof="0" dirty="0" err="1" smtClean="0">
                <a:solidFill>
                  <a:schemeClr val="accent1">
                    <a:lumMod val="90000"/>
                  </a:schemeClr>
                </a:solidFill>
              </a:rPr>
              <a:t>Gutiérrez</a:t>
            </a:r>
            <a:r>
              <a:rPr lang="en-US" sz="1600" noProof="0" dirty="0" smtClean="0">
                <a:solidFill>
                  <a:schemeClr val="accent1">
                    <a:lumMod val="90000"/>
                  </a:schemeClr>
                </a:solidFill>
              </a:rPr>
              <a:t> Pastor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dirty="0" smtClean="0">
                <a:solidFill>
                  <a:schemeClr val="accent1">
                    <a:lumMod val="90000"/>
                  </a:schemeClr>
                </a:solidFill>
              </a:rPr>
              <a:t>ESSAC Coordinator</a:t>
            </a:r>
            <a:endParaRPr lang="en-US" sz="1600" noProof="0" dirty="0" smtClean="0">
              <a:solidFill>
                <a:schemeClr val="accent1">
                  <a:lumMod val="90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pic>
        <p:nvPicPr>
          <p:cNvPr id="7" name="Picture 6" descr="GEOLOGICO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343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0187" y="377583"/>
            <a:ext cx="21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17-19 July, 2012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5762" y="5755285"/>
            <a:ext cx="22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More than 600 people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pic>
        <p:nvPicPr>
          <p:cNvPr id="7" name="Picture 6" descr="P100094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33354" y="805226"/>
            <a:ext cx="3695741" cy="2771806"/>
          </a:xfrm>
          <a:prstGeom prst="rect">
            <a:avLst/>
          </a:prstGeom>
        </p:spPr>
      </p:pic>
      <p:pic>
        <p:nvPicPr>
          <p:cNvPr id="8" name="Picture 7" descr="P100095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09941" y="2531783"/>
            <a:ext cx="4019245" cy="3014434"/>
          </a:xfrm>
          <a:prstGeom prst="rect">
            <a:avLst/>
          </a:prstGeom>
        </p:spPr>
      </p:pic>
      <p:pic>
        <p:nvPicPr>
          <p:cNvPr id="9" name="Picture 8" descr="P100095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781" y="3428464"/>
            <a:ext cx="3972248" cy="29791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540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Exhibition and Conference Center “ Ciudad de Oviedo”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8" y="148745"/>
            <a:ext cx="9328195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IODP-ICDP SPAIN STAND: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Working in the Stand: </a:t>
            </a:r>
            <a:r>
              <a:rPr lang="en-US" dirty="0" err="1" smtClean="0">
                <a:solidFill>
                  <a:schemeClr val="bg1"/>
                </a:solidFill>
              </a:rPr>
              <a:t>Mayte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Pedrosa</a:t>
            </a:r>
            <a:r>
              <a:rPr lang="en-US" dirty="0" smtClean="0">
                <a:solidFill>
                  <a:schemeClr val="bg1"/>
                </a:solidFill>
              </a:rPr>
              <a:t> and Julia Gutierrez Pastor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Great fluency of people, not only </a:t>
            </a:r>
            <a:r>
              <a:rPr lang="en-US" dirty="0" err="1" smtClean="0">
                <a:solidFill>
                  <a:schemeClr val="bg1"/>
                </a:solidFill>
              </a:rPr>
              <a:t>spanish</a:t>
            </a:r>
            <a:r>
              <a:rPr lang="en-US" dirty="0" smtClean="0">
                <a:solidFill>
                  <a:schemeClr val="bg1"/>
                </a:solidFill>
              </a:rPr>
              <a:t>. People from other countries such us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Russia, France, Venezuela…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Material  provided by P. </a:t>
            </a:r>
            <a:r>
              <a:rPr lang="en-US" dirty="0" err="1" smtClean="0">
                <a:solidFill>
                  <a:schemeClr val="bg1"/>
                </a:solidFill>
              </a:rPr>
              <a:t>Maruejol</a:t>
            </a:r>
            <a:r>
              <a:rPr lang="en-US" dirty="0" smtClean="0">
                <a:solidFill>
                  <a:schemeClr val="bg1"/>
                </a:solidFill>
              </a:rPr>
              <a:t>: flyers, posters, pens, post-it, Newsletter,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Scientific Drilling, Core replicas, Videos, </a:t>
            </a:r>
            <a:r>
              <a:rPr lang="en-US" dirty="0" err="1" smtClean="0">
                <a:solidFill>
                  <a:schemeClr val="bg1"/>
                </a:solidFill>
              </a:rPr>
              <a:t>papercraft</a:t>
            </a:r>
            <a:r>
              <a:rPr lang="en-US" dirty="0" smtClean="0">
                <a:solidFill>
                  <a:schemeClr val="bg1"/>
                </a:solidFill>
              </a:rPr>
              <a:t> …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Material provided by IODP Spain: Posters, flyers, pens…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Material Provided by ESSAC: Calls, Scholarship and Grant flyers, DLP, workshops, teachers at sea,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ESSAC flyer…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ICDP: flyers and posters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Many people signed to be part in our distribution list to get informed of all the News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ROUND TABLE: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“The IODP (oceanic) and ICDP (continental) drilling programs in Spain: Advances and prospects”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Leading the table: M. Comas and J. Gutierrez–Pastor in lieu C. Escutia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Talk : Role of ESSAC in ECORD/ IODP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Invited talks: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J. Hernandez Molina (Report  Mediterranean Outflow Exp.)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M. Jose </a:t>
            </a:r>
            <a:r>
              <a:rPr lang="en-US" dirty="0" err="1" smtClean="0">
                <a:solidFill>
                  <a:schemeClr val="bg1"/>
                </a:solidFill>
              </a:rPr>
              <a:t>Jurado</a:t>
            </a:r>
            <a:r>
              <a:rPr lang="en-US" dirty="0" smtClean="0">
                <a:solidFill>
                  <a:schemeClr val="bg1"/>
                </a:solidFill>
              </a:rPr>
              <a:t> (Report </a:t>
            </a:r>
            <a:r>
              <a:rPr lang="en-US" dirty="0" err="1" smtClean="0">
                <a:solidFill>
                  <a:schemeClr val="bg1"/>
                </a:solidFill>
              </a:rPr>
              <a:t>Nankai</a:t>
            </a:r>
            <a:r>
              <a:rPr lang="en-US" dirty="0" smtClean="0">
                <a:solidFill>
                  <a:schemeClr val="bg1"/>
                </a:solidFill>
              </a:rPr>
              <a:t> Exp.) + B. Valero and J. Pares (Report ICDP Spain)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9304" y="-102978"/>
            <a:ext cx="134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Webpage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053" y="187057"/>
            <a:ext cx="8868947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Latest updates: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-ESSAC News:  EFB extended Call, Brazil Joints IODP, New IODP framework,  Wilkes Nature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Paper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DLP closed call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Awarded Scholarships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-Awarded Grants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-About Teachers at Sea 2012: Call, ESSAC Forms, Teacher Report Newsletter April 2012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-Recent and Open and Closed Expedition Calls ( i.e. 346 Exp.)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Submit </a:t>
            </a:r>
            <a:r>
              <a:rPr lang="en-US" dirty="0" smtClean="0">
                <a:solidFill>
                  <a:srgbClr val="FFFFFF"/>
                </a:solidFill>
              </a:rPr>
              <a:t>Proposals: updated (send to the ESSAC distribution list, deadline 1st of October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Need to be updated: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 New UK delegate and alternate ( Wade and Morris)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 New panel members: PEP and SCP after discussion with Patricia (this meeting)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 Upload minutes ( in process)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 </a:t>
            </a:r>
            <a:r>
              <a:rPr lang="en-US" dirty="0" err="1" smtClean="0">
                <a:solidFill>
                  <a:srgbClr val="FFFFFF"/>
                </a:solidFill>
              </a:rPr>
              <a:t>MagellanPlus</a:t>
            </a:r>
            <a:r>
              <a:rPr lang="en-US" dirty="0" smtClean="0">
                <a:solidFill>
                  <a:srgbClr val="FFFFFF"/>
                </a:solidFill>
              </a:rPr>
              <a:t> workshop ( information requested to update it, but still waiting for an answer)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Need Restructuration (discuss this meeting):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Resources: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- Education: new videos, link to ECORD video data set, update link to photo gallery,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video </a:t>
            </a:r>
            <a:r>
              <a:rPr lang="en-US" dirty="0" err="1" smtClean="0">
                <a:solidFill>
                  <a:srgbClr val="FFFFFF"/>
                </a:solidFill>
              </a:rPr>
              <a:t>Portcall</a:t>
            </a:r>
            <a:r>
              <a:rPr lang="en-US" dirty="0" smtClean="0">
                <a:solidFill>
                  <a:srgbClr val="FFFFFF"/>
                </a:solidFill>
              </a:rPr>
              <a:t> activities, school of Rock, Press ( BBC news…), ECORD twitter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- Scientific: New Science Plan, section for released data reports, section for relevant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publications (Nature…), links of interest ( French and German public +other)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                             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863" y="89541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DLP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 descr="Haifa-symposium_ocean_drilling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39304" y="-7779"/>
            <a:ext cx="51435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0608" y="2242616"/>
            <a:ext cx="3685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Extended deadline for speakers 2013: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15, July, 2012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 applications: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H. Claude (Climate)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J. Flores ( Climate)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B. </a:t>
            </a:r>
            <a:r>
              <a:rPr lang="en-US" dirty="0" err="1" smtClean="0">
                <a:solidFill>
                  <a:schemeClr val="bg1"/>
                </a:solidFill>
              </a:rPr>
              <a:t>Idelfonse</a:t>
            </a:r>
            <a:r>
              <a:rPr lang="en-US" dirty="0" smtClean="0">
                <a:solidFill>
                  <a:schemeClr val="bg1"/>
                </a:solidFill>
              </a:rPr>
              <a:t> ( Earth connections)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608" y="4745178"/>
            <a:ext cx="2259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Coming soon: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Call for Institutions to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Host  DLP speakers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608" y="881028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round of 2012 talks has finished,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(D. Weis  will have two more talks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the fall)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yer_Scholarships_20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417144" y="-1060630"/>
            <a:ext cx="5937139" cy="8401800"/>
          </a:xfrm>
          <a:prstGeom prst="rect">
            <a:avLst/>
          </a:prstGeom>
        </p:spPr>
      </p:pic>
      <p:pic>
        <p:nvPicPr>
          <p:cNvPr id="8" name="Picture 22" descr="IMG_10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4939" y="5419725"/>
            <a:ext cx="1377950" cy="14382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21" descr="ship_inseide_10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4565" y="4812929"/>
            <a:ext cx="949325" cy="141763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10" descr="IMG_09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0707" y="5059986"/>
            <a:ext cx="2375706" cy="162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5" descr="group_phot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0718" y="3854346"/>
            <a:ext cx="2187935" cy="145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ship_group_107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6720" y="3216737"/>
            <a:ext cx="2227368" cy="149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263418" y="694766"/>
            <a:ext cx="1621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 Applications</a:t>
            </a:r>
          </a:p>
          <a:p>
            <a:r>
              <a:rPr lang="en-US" dirty="0" smtClean="0"/>
              <a:t>Awarded: 18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741897" y="101382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Summer Schools/Scholarships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0707" y="1433430"/>
            <a:ext cx="4352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ESSAC meeting, letters for </a:t>
            </a:r>
          </a:p>
          <a:p>
            <a:r>
              <a:rPr lang="en-US" dirty="0" smtClean="0"/>
              <a:t>each awarded and non awarded student</a:t>
            </a:r>
          </a:p>
          <a:p>
            <a:endParaRPr lang="en-US" dirty="0" smtClean="0"/>
          </a:p>
          <a:p>
            <a:r>
              <a:rPr lang="en-US" dirty="0" smtClean="0"/>
              <a:t>Now starting to receive invoices/documents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76707" y="4940978"/>
            <a:ext cx="22008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 students, 700 </a:t>
            </a:r>
            <a:r>
              <a:rPr lang="en-US" dirty="0" err="1" smtClean="0"/>
              <a:t>euros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0374" y="3854346"/>
            <a:ext cx="22008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 students, 900 </a:t>
            </a:r>
            <a:r>
              <a:rPr lang="en-US" dirty="0" err="1" smtClean="0"/>
              <a:t>euros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0374" y="6139031"/>
            <a:ext cx="23178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students, 1000 </a:t>
            </a:r>
            <a:r>
              <a:rPr lang="en-US" dirty="0" err="1" smtClean="0"/>
              <a:t>euros</a:t>
            </a:r>
            <a:endParaRPr lang="en-US" dirty="0" smtClean="0"/>
          </a:p>
          <a:p>
            <a:r>
              <a:rPr lang="en-US" dirty="0" smtClean="0"/>
              <a:t>                      600 </a:t>
            </a:r>
            <a:r>
              <a:rPr lang="en-US" dirty="0" err="1" smtClean="0"/>
              <a:t>euros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50707" y="2677408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 with students for Newsletter Report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8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9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66660" y="749366"/>
            <a:ext cx="67452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 ECORD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Bremen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Summer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 School 2013 on Deep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–Sea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 Sediments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: From 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</a:rPr>
              <a:t>Stratigraphy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to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Age Models </a:t>
            </a:r>
          </a:p>
          <a:p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charset="0"/>
              </a:rPr>
              <a:t>2.</a:t>
            </a:r>
            <a:r>
              <a:rPr lang="en-US" b="1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charset="0"/>
              </a:rPr>
              <a:t>Urbino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Summer School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in 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</a:rPr>
              <a:t>Paleoclimatology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 2013</a:t>
            </a:r>
          </a:p>
          <a:p>
            <a:r>
              <a:rPr lang="en-US" dirty="0">
                <a:solidFill>
                  <a:schemeClr val="bg1"/>
                </a:solidFill>
                <a:latin typeface="Calibri" charset="0"/>
              </a:rPr>
              <a:t>       </a:t>
            </a:r>
          </a:p>
          <a:p>
            <a:r>
              <a:rPr lang="en-US" dirty="0">
                <a:solidFill>
                  <a:schemeClr val="bg1"/>
                </a:solidFill>
                <a:latin typeface="Calibri" charset="0"/>
              </a:rPr>
              <a:t>      </a:t>
            </a:r>
          </a:p>
          <a:p>
            <a:pPr>
              <a:buFontTx/>
              <a:buAutoNum type="arabicPeriod" startAt="3"/>
            </a:pP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>
              <a:buFontTx/>
              <a:buAutoNum type="arabicPeriod" startAt="3"/>
            </a:pPr>
            <a:endParaRPr lang="en-US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" name="Picture 11" descr="logo_ugr_small_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130" y="6389911"/>
            <a:ext cx="457199" cy="457199"/>
          </a:xfrm>
          <a:prstGeom prst="rect">
            <a:avLst/>
          </a:prstGeom>
        </p:spPr>
      </p:pic>
      <p:pic>
        <p:nvPicPr>
          <p:cNvPr id="13" name="Picture 12" descr="logo-cs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329" y="6395438"/>
            <a:ext cx="359833" cy="451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8162" y="124266"/>
            <a:ext cx="218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Summer School 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660" y="634946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Approved to be funded: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660" y="2391361"/>
            <a:ext cx="857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Summer schools already informed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9304" y="2965357"/>
            <a:ext cx="82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7931" y="3591690"/>
            <a:ext cx="8388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Awarded students list is uploaded in the ESSAC webpage. All the awarded students have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been informed.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36"/>
          <p:cNvGrpSpPr>
            <a:grpSpLocks/>
          </p:cNvGrpSpPr>
          <p:nvPr/>
        </p:nvGrpSpPr>
        <p:grpSpPr bwMode="auto">
          <a:xfrm>
            <a:off x="0" y="6383338"/>
            <a:ext cx="9144000" cy="474662"/>
            <a:chOff x="0" y="6383867"/>
            <a:chExt cx="9144547" cy="474133"/>
          </a:xfrm>
        </p:grpSpPr>
        <p:sp>
          <p:nvSpPr>
            <p:cNvPr id="3" name="Rechteck 2"/>
            <p:cNvSpPr/>
            <p:nvPr/>
          </p:nvSpPr>
          <p:spPr bwMode="auto">
            <a:xfrm>
              <a:off x="0" y="6383867"/>
              <a:ext cx="9144547" cy="474133"/>
            </a:xfrm>
            <a:prstGeom prst="rect">
              <a:avLst/>
            </a:prstGeom>
            <a:solidFill>
              <a:srgbClr val="CCCCC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>
                <a:solidFill>
                  <a:srgbClr val="0000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346" name="Bild 5" descr="header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402631"/>
              <a:ext cx="3939540" cy="44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logo_ugr_small_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30" y="6402123"/>
            <a:ext cx="457199" cy="457199"/>
          </a:xfrm>
          <a:prstGeom prst="rect">
            <a:avLst/>
          </a:prstGeom>
        </p:spPr>
      </p:pic>
      <p:pic>
        <p:nvPicPr>
          <p:cNvPr id="11" name="Picture 10" descr="logo-cs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29" y="6407650"/>
            <a:ext cx="359833" cy="451672"/>
          </a:xfrm>
          <a:prstGeom prst="rect">
            <a:avLst/>
          </a:prstGeom>
        </p:spPr>
      </p:pic>
      <p:pic>
        <p:nvPicPr>
          <p:cNvPr id="8" name="Picture 7" descr="teacher_at_sea2012c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11341" y="0"/>
            <a:ext cx="5204696" cy="73653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70709" y="389025"/>
            <a:ext cx="42755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 Contacting to the Deep Earth Academy to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channelized the European applications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thorough ESSAC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 Adapting forms to the ESSAC style and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upload in the webpage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 Call and distribution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- 8 applications: 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0709" y="2420350"/>
          <a:ext cx="4826000" cy="1790700"/>
        </p:xfrm>
        <a:graphic>
          <a:graphicData uri="http://schemas.openxmlformats.org/drawingml/2006/table">
            <a:tbl>
              <a:tblPr/>
              <a:tblGrid>
                <a:gridCol w="2197100"/>
                <a:gridCol w="977900"/>
                <a:gridCol w="1651000"/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Verdana"/>
                        </a:rPr>
                        <a:t>NAME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FFFF33"/>
                          </a:solidFill>
                          <a:latin typeface="Verdana"/>
                        </a:rPr>
                        <a:t>COUNTRY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FFFF33"/>
                          </a:solidFill>
                          <a:latin typeface="Verdana"/>
                        </a:rPr>
                        <a:t>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Gebbels, Susan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UK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University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latin typeface="Verdana"/>
                        </a:rPr>
                        <a:t>Faherty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, Anna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UK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Lecturer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Greco, Roberto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Italy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high school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Meier, Mag. René Georg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Austria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high school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Guerola Soler, Mª Francisca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Spain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middel school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Berenguer, Jean-Luc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France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latin typeface="Verdana"/>
                        </a:rPr>
                        <a:t>middel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latin typeface="Verdana"/>
                        </a:rPr>
                        <a:t>schol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, high school, community </a:t>
                      </a:r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latin typeface="Verdana"/>
                        </a:rPr>
                        <a:t>collegue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Clay, Gareth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UK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University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Cunningham, Annie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latin typeface="Verdana"/>
                        </a:rPr>
                        <a:t>UK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latin typeface="Verdana"/>
                        </a:rPr>
                        <a:t>University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4503410"/>
            <a:ext cx="3672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Ranking by the ESSAC Outreach and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Education Subcommittee (leaded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by X. </a:t>
            </a:r>
            <a:r>
              <a:rPr lang="en-US" dirty="0" err="1" smtClean="0">
                <a:solidFill>
                  <a:srgbClr val="FFFFFF"/>
                </a:solidFill>
              </a:rPr>
              <a:t>Monteys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97025"/>
            <a:ext cx="314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 Currently: selection in Process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09" y="1969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Stepts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ODP">
  <a:themeElements>
    <a:clrScheme name="">
      <a:dk1>
        <a:srgbClr val="000066"/>
      </a:dk1>
      <a:lt1>
        <a:srgbClr val="FFFFFF"/>
      </a:lt1>
      <a:dk2>
        <a:srgbClr val="003300"/>
      </a:dk2>
      <a:lt2>
        <a:srgbClr val="969696"/>
      </a:lt2>
      <a:accent1>
        <a:srgbClr val="FFFF99"/>
      </a:accent1>
      <a:accent2>
        <a:srgbClr val="99FF99"/>
      </a:accent2>
      <a:accent3>
        <a:srgbClr val="FFFFFF"/>
      </a:accent3>
      <a:accent4>
        <a:srgbClr val="000056"/>
      </a:accent4>
      <a:accent5>
        <a:srgbClr val="FFFFCA"/>
      </a:accent5>
      <a:accent6>
        <a:srgbClr val="8AE78A"/>
      </a:accent6>
      <a:hlink>
        <a:srgbClr val="006600"/>
      </a:hlink>
      <a:folHlink>
        <a:srgbClr val="A6D08A"/>
      </a:folHlink>
    </a:clrScheme>
    <a:fontScheme name="IODP">
      <a:majorFont>
        <a:latin typeface="Arial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IOD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3">
        <a:dk1>
          <a:srgbClr val="00009E"/>
        </a:dk1>
        <a:lt1>
          <a:srgbClr val="FFFFFF"/>
        </a:lt1>
        <a:dk2>
          <a:srgbClr val="000066"/>
        </a:dk2>
        <a:lt2>
          <a:srgbClr val="6699FF"/>
        </a:lt2>
        <a:accent1>
          <a:srgbClr val="CCFFFF"/>
        </a:accent1>
        <a:accent2>
          <a:srgbClr val="CCECFF"/>
        </a:accent2>
        <a:accent3>
          <a:srgbClr val="FFFFFF"/>
        </a:accent3>
        <a:accent4>
          <a:srgbClr val="000086"/>
        </a:accent4>
        <a:accent5>
          <a:srgbClr val="E2FFFF"/>
        </a:accent5>
        <a:accent6>
          <a:srgbClr val="B9D6E7"/>
        </a:accent6>
        <a:hlink>
          <a:srgbClr val="3333CC"/>
        </a:hlink>
        <a:folHlink>
          <a:srgbClr val="277F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4">
        <a:dk1>
          <a:srgbClr val="070189"/>
        </a:dk1>
        <a:lt1>
          <a:srgbClr val="FFFFFF"/>
        </a:lt1>
        <a:dk2>
          <a:srgbClr val="000066"/>
        </a:dk2>
        <a:lt2>
          <a:srgbClr val="6699FF"/>
        </a:lt2>
        <a:accent1>
          <a:srgbClr val="CCFFFF"/>
        </a:accent1>
        <a:accent2>
          <a:srgbClr val="CCECFF"/>
        </a:accent2>
        <a:accent3>
          <a:srgbClr val="FFFFFF"/>
        </a:accent3>
        <a:accent4>
          <a:srgbClr val="050174"/>
        </a:accent4>
        <a:accent5>
          <a:srgbClr val="E2FFFF"/>
        </a:accent5>
        <a:accent6>
          <a:srgbClr val="B9D6E7"/>
        </a:accent6>
        <a:hlink>
          <a:srgbClr val="3333CC"/>
        </a:hlink>
        <a:folHlink>
          <a:srgbClr val="277F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5">
        <a:dk1>
          <a:srgbClr val="003399"/>
        </a:dk1>
        <a:lt1>
          <a:srgbClr val="FFFFFF"/>
        </a:lt1>
        <a:dk2>
          <a:srgbClr val="002C6C"/>
        </a:dk2>
        <a:lt2>
          <a:srgbClr val="969696"/>
        </a:lt2>
        <a:accent1>
          <a:srgbClr val="B7DBFF"/>
        </a:accent1>
        <a:accent2>
          <a:srgbClr val="A7E2FF"/>
        </a:accent2>
        <a:accent3>
          <a:srgbClr val="FFFFFF"/>
        </a:accent3>
        <a:accent4>
          <a:srgbClr val="002A82"/>
        </a:accent4>
        <a:accent5>
          <a:srgbClr val="D8EAFF"/>
        </a:accent5>
        <a:accent6>
          <a:srgbClr val="97CDE7"/>
        </a:accent6>
        <a:hlink>
          <a:srgbClr val="008080"/>
        </a:hlink>
        <a:folHlink>
          <a:srgbClr val="9AF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6">
        <a:dk1>
          <a:srgbClr val="003399"/>
        </a:dk1>
        <a:lt1>
          <a:srgbClr val="FFFFFF"/>
        </a:lt1>
        <a:dk2>
          <a:srgbClr val="002C6C"/>
        </a:dk2>
        <a:lt2>
          <a:srgbClr val="969696"/>
        </a:lt2>
        <a:accent1>
          <a:srgbClr val="D1FFB7"/>
        </a:accent1>
        <a:accent2>
          <a:srgbClr val="A7E2FF"/>
        </a:accent2>
        <a:accent3>
          <a:srgbClr val="FFFFFF"/>
        </a:accent3>
        <a:accent4>
          <a:srgbClr val="002A82"/>
        </a:accent4>
        <a:accent5>
          <a:srgbClr val="E5FFD8"/>
        </a:accent5>
        <a:accent6>
          <a:srgbClr val="97CDE7"/>
        </a:accent6>
        <a:hlink>
          <a:srgbClr val="008080"/>
        </a:hlink>
        <a:folHlink>
          <a:srgbClr val="A6D0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IODP">
  <a:themeElements>
    <a:clrScheme name="">
      <a:dk1>
        <a:srgbClr val="000066"/>
      </a:dk1>
      <a:lt1>
        <a:srgbClr val="FFFFFF"/>
      </a:lt1>
      <a:dk2>
        <a:srgbClr val="003300"/>
      </a:dk2>
      <a:lt2>
        <a:srgbClr val="969696"/>
      </a:lt2>
      <a:accent1>
        <a:srgbClr val="FFFF99"/>
      </a:accent1>
      <a:accent2>
        <a:srgbClr val="99FF99"/>
      </a:accent2>
      <a:accent3>
        <a:srgbClr val="FFFFFF"/>
      </a:accent3>
      <a:accent4>
        <a:srgbClr val="000056"/>
      </a:accent4>
      <a:accent5>
        <a:srgbClr val="FFFFCA"/>
      </a:accent5>
      <a:accent6>
        <a:srgbClr val="8AE78A"/>
      </a:accent6>
      <a:hlink>
        <a:srgbClr val="006600"/>
      </a:hlink>
      <a:folHlink>
        <a:srgbClr val="A6D08A"/>
      </a:folHlink>
    </a:clrScheme>
    <a:fontScheme name="IODP">
      <a:majorFont>
        <a:latin typeface="Arial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IOD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3">
        <a:dk1>
          <a:srgbClr val="00009E"/>
        </a:dk1>
        <a:lt1>
          <a:srgbClr val="FFFFFF"/>
        </a:lt1>
        <a:dk2>
          <a:srgbClr val="000066"/>
        </a:dk2>
        <a:lt2>
          <a:srgbClr val="6699FF"/>
        </a:lt2>
        <a:accent1>
          <a:srgbClr val="CCFFFF"/>
        </a:accent1>
        <a:accent2>
          <a:srgbClr val="CCECFF"/>
        </a:accent2>
        <a:accent3>
          <a:srgbClr val="FFFFFF"/>
        </a:accent3>
        <a:accent4>
          <a:srgbClr val="000086"/>
        </a:accent4>
        <a:accent5>
          <a:srgbClr val="E2FFFF"/>
        </a:accent5>
        <a:accent6>
          <a:srgbClr val="B9D6E7"/>
        </a:accent6>
        <a:hlink>
          <a:srgbClr val="3333CC"/>
        </a:hlink>
        <a:folHlink>
          <a:srgbClr val="277F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4">
        <a:dk1>
          <a:srgbClr val="070189"/>
        </a:dk1>
        <a:lt1>
          <a:srgbClr val="FFFFFF"/>
        </a:lt1>
        <a:dk2>
          <a:srgbClr val="000066"/>
        </a:dk2>
        <a:lt2>
          <a:srgbClr val="6699FF"/>
        </a:lt2>
        <a:accent1>
          <a:srgbClr val="CCFFFF"/>
        </a:accent1>
        <a:accent2>
          <a:srgbClr val="CCECFF"/>
        </a:accent2>
        <a:accent3>
          <a:srgbClr val="FFFFFF"/>
        </a:accent3>
        <a:accent4>
          <a:srgbClr val="050174"/>
        </a:accent4>
        <a:accent5>
          <a:srgbClr val="E2FFFF"/>
        </a:accent5>
        <a:accent6>
          <a:srgbClr val="B9D6E7"/>
        </a:accent6>
        <a:hlink>
          <a:srgbClr val="3333CC"/>
        </a:hlink>
        <a:folHlink>
          <a:srgbClr val="277F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5">
        <a:dk1>
          <a:srgbClr val="003399"/>
        </a:dk1>
        <a:lt1>
          <a:srgbClr val="FFFFFF"/>
        </a:lt1>
        <a:dk2>
          <a:srgbClr val="002C6C"/>
        </a:dk2>
        <a:lt2>
          <a:srgbClr val="969696"/>
        </a:lt2>
        <a:accent1>
          <a:srgbClr val="B7DBFF"/>
        </a:accent1>
        <a:accent2>
          <a:srgbClr val="A7E2FF"/>
        </a:accent2>
        <a:accent3>
          <a:srgbClr val="FFFFFF"/>
        </a:accent3>
        <a:accent4>
          <a:srgbClr val="002A82"/>
        </a:accent4>
        <a:accent5>
          <a:srgbClr val="D8EAFF"/>
        </a:accent5>
        <a:accent6>
          <a:srgbClr val="97CDE7"/>
        </a:accent6>
        <a:hlink>
          <a:srgbClr val="008080"/>
        </a:hlink>
        <a:folHlink>
          <a:srgbClr val="9AF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6">
        <a:dk1>
          <a:srgbClr val="003399"/>
        </a:dk1>
        <a:lt1>
          <a:srgbClr val="FFFFFF"/>
        </a:lt1>
        <a:dk2>
          <a:srgbClr val="002C6C"/>
        </a:dk2>
        <a:lt2>
          <a:srgbClr val="969696"/>
        </a:lt2>
        <a:accent1>
          <a:srgbClr val="D1FFB7"/>
        </a:accent1>
        <a:accent2>
          <a:srgbClr val="A7E2FF"/>
        </a:accent2>
        <a:accent3>
          <a:srgbClr val="FFFFFF"/>
        </a:accent3>
        <a:accent4>
          <a:srgbClr val="002A82"/>
        </a:accent4>
        <a:accent5>
          <a:srgbClr val="E5FFD8"/>
        </a:accent5>
        <a:accent6>
          <a:srgbClr val="97CDE7"/>
        </a:accent6>
        <a:hlink>
          <a:srgbClr val="008080"/>
        </a:hlink>
        <a:folHlink>
          <a:srgbClr val="A6D0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IODP">
  <a:themeElements>
    <a:clrScheme name="">
      <a:dk1>
        <a:srgbClr val="000066"/>
      </a:dk1>
      <a:lt1>
        <a:srgbClr val="FFFFFF"/>
      </a:lt1>
      <a:dk2>
        <a:srgbClr val="003300"/>
      </a:dk2>
      <a:lt2>
        <a:srgbClr val="969696"/>
      </a:lt2>
      <a:accent1>
        <a:srgbClr val="FFFF99"/>
      </a:accent1>
      <a:accent2>
        <a:srgbClr val="99FF99"/>
      </a:accent2>
      <a:accent3>
        <a:srgbClr val="FFFFFF"/>
      </a:accent3>
      <a:accent4>
        <a:srgbClr val="000056"/>
      </a:accent4>
      <a:accent5>
        <a:srgbClr val="FFFFCA"/>
      </a:accent5>
      <a:accent6>
        <a:srgbClr val="8AE78A"/>
      </a:accent6>
      <a:hlink>
        <a:srgbClr val="006600"/>
      </a:hlink>
      <a:folHlink>
        <a:srgbClr val="A6D08A"/>
      </a:folHlink>
    </a:clrScheme>
    <a:fontScheme name="IODP">
      <a:majorFont>
        <a:latin typeface="Arial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IOD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ODP 13">
        <a:dk1>
          <a:srgbClr val="00009E"/>
        </a:dk1>
        <a:lt1>
          <a:srgbClr val="FFFFFF"/>
        </a:lt1>
        <a:dk2>
          <a:srgbClr val="000066"/>
        </a:dk2>
        <a:lt2>
          <a:srgbClr val="6699FF"/>
        </a:lt2>
        <a:accent1>
          <a:srgbClr val="CCFFFF"/>
        </a:accent1>
        <a:accent2>
          <a:srgbClr val="CCECFF"/>
        </a:accent2>
        <a:accent3>
          <a:srgbClr val="FFFFFF"/>
        </a:accent3>
        <a:accent4>
          <a:srgbClr val="000086"/>
        </a:accent4>
        <a:accent5>
          <a:srgbClr val="E2FFFF"/>
        </a:accent5>
        <a:accent6>
          <a:srgbClr val="B9D6E7"/>
        </a:accent6>
        <a:hlink>
          <a:srgbClr val="3333CC"/>
        </a:hlink>
        <a:folHlink>
          <a:srgbClr val="277F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4">
        <a:dk1>
          <a:srgbClr val="070189"/>
        </a:dk1>
        <a:lt1>
          <a:srgbClr val="FFFFFF"/>
        </a:lt1>
        <a:dk2>
          <a:srgbClr val="000066"/>
        </a:dk2>
        <a:lt2>
          <a:srgbClr val="6699FF"/>
        </a:lt2>
        <a:accent1>
          <a:srgbClr val="CCFFFF"/>
        </a:accent1>
        <a:accent2>
          <a:srgbClr val="CCECFF"/>
        </a:accent2>
        <a:accent3>
          <a:srgbClr val="FFFFFF"/>
        </a:accent3>
        <a:accent4>
          <a:srgbClr val="050174"/>
        </a:accent4>
        <a:accent5>
          <a:srgbClr val="E2FFFF"/>
        </a:accent5>
        <a:accent6>
          <a:srgbClr val="B9D6E7"/>
        </a:accent6>
        <a:hlink>
          <a:srgbClr val="3333CC"/>
        </a:hlink>
        <a:folHlink>
          <a:srgbClr val="277F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5">
        <a:dk1>
          <a:srgbClr val="003399"/>
        </a:dk1>
        <a:lt1>
          <a:srgbClr val="FFFFFF"/>
        </a:lt1>
        <a:dk2>
          <a:srgbClr val="002C6C"/>
        </a:dk2>
        <a:lt2>
          <a:srgbClr val="969696"/>
        </a:lt2>
        <a:accent1>
          <a:srgbClr val="B7DBFF"/>
        </a:accent1>
        <a:accent2>
          <a:srgbClr val="A7E2FF"/>
        </a:accent2>
        <a:accent3>
          <a:srgbClr val="FFFFFF"/>
        </a:accent3>
        <a:accent4>
          <a:srgbClr val="002A82"/>
        </a:accent4>
        <a:accent5>
          <a:srgbClr val="D8EAFF"/>
        </a:accent5>
        <a:accent6>
          <a:srgbClr val="97CDE7"/>
        </a:accent6>
        <a:hlink>
          <a:srgbClr val="008080"/>
        </a:hlink>
        <a:folHlink>
          <a:srgbClr val="9AF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ODP 16">
        <a:dk1>
          <a:srgbClr val="003399"/>
        </a:dk1>
        <a:lt1>
          <a:srgbClr val="FFFFFF"/>
        </a:lt1>
        <a:dk2>
          <a:srgbClr val="002C6C"/>
        </a:dk2>
        <a:lt2>
          <a:srgbClr val="969696"/>
        </a:lt2>
        <a:accent1>
          <a:srgbClr val="D1FFB7"/>
        </a:accent1>
        <a:accent2>
          <a:srgbClr val="A7E2FF"/>
        </a:accent2>
        <a:accent3>
          <a:srgbClr val="FFFFFF"/>
        </a:accent3>
        <a:accent4>
          <a:srgbClr val="002A82"/>
        </a:accent4>
        <a:accent5>
          <a:srgbClr val="E5FFD8"/>
        </a:accent5>
        <a:accent6>
          <a:srgbClr val="97CDE7"/>
        </a:accent6>
        <a:hlink>
          <a:srgbClr val="008080"/>
        </a:hlink>
        <a:folHlink>
          <a:srgbClr val="A6D0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765</Words>
  <Application>Microsoft Macintosh PowerPoint</Application>
  <PresentationFormat>On-screen Show (4:3)</PresentationFormat>
  <Paragraphs>138</Paragraphs>
  <Slides>9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1_IODP</vt:lpstr>
      <vt:lpstr>3_IODP</vt:lpstr>
      <vt:lpstr>13_IODP</vt:lpstr>
      <vt:lpstr>1_Office Theme</vt:lpstr>
      <vt:lpstr>Visio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Instituto Andaluz de Ciencias de la Tierra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ECORD Science Support and Advisory Committee (ESSAC) </dc:title>
  <dc:creator>Carlota Escutia</dc:creator>
  <cp:lastModifiedBy>Carlota Escutia</cp:lastModifiedBy>
  <cp:revision>167</cp:revision>
  <dcterms:created xsi:type="dcterms:W3CDTF">2012-09-04T04:54:14Z</dcterms:created>
  <dcterms:modified xsi:type="dcterms:W3CDTF">2012-09-04T05:30:59Z</dcterms:modified>
</cp:coreProperties>
</file>