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81" r:id="rId2"/>
    <p:sldId id="259" r:id="rId3"/>
    <p:sldId id="285" r:id="rId4"/>
    <p:sldId id="328" r:id="rId5"/>
    <p:sldId id="298" r:id="rId6"/>
    <p:sldId id="329" r:id="rId7"/>
    <p:sldId id="330" r:id="rId8"/>
    <p:sldId id="313" r:id="rId9"/>
    <p:sldId id="331" r:id="rId10"/>
    <p:sldId id="332" r:id="rId11"/>
    <p:sldId id="314" r:id="rId12"/>
    <p:sldId id="321" r:id="rId13"/>
    <p:sldId id="279" r:id="rId14"/>
    <p:sldId id="307" r:id="rId15"/>
    <p:sldId id="333" r:id="rId16"/>
    <p:sldId id="334" r:id="rId17"/>
    <p:sldId id="306" r:id="rId18"/>
    <p:sldId id="335" r:id="rId19"/>
    <p:sldId id="325" r:id="rId20"/>
    <p:sldId id="287" r:id="rId21"/>
    <p:sldId id="323" r:id="rId22"/>
    <p:sldId id="317" r:id="rId23"/>
    <p:sldId id="311" r:id="rId24"/>
    <p:sldId id="320" r:id="rId25"/>
    <p:sldId id="294" r:id="rId26"/>
  </p:sldIdLst>
  <p:sldSz cx="9144000" cy="6858000" type="screen4x3"/>
  <p:notesSz cx="6858000" cy="9144000"/>
  <p:defaultTextStyle>
    <a:defPPr>
      <a:defRPr lang="fr-FR"/>
    </a:defPPr>
    <a:lvl1pPr algn="l" rtl="0" eaLnBrk="0" fontAlgn="base" hangingPunct="0">
      <a:spcBef>
        <a:spcPct val="0"/>
      </a:spcBef>
      <a:spcAft>
        <a:spcPct val="0"/>
      </a:spcAft>
      <a:defRPr sz="2800" b="1"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Times" charset="0"/>
        <a:ea typeface="ＭＳ Ｐゴシック" charset="0"/>
        <a:cs typeface="ＭＳ Ｐゴシック" charset="0"/>
      </a:defRPr>
    </a:lvl5pPr>
    <a:lvl6pPr marL="2286000" algn="l" defTabSz="457200" rtl="0" eaLnBrk="1" latinLnBrk="0" hangingPunct="1">
      <a:defRPr sz="2800" b="1" kern="1200">
        <a:solidFill>
          <a:schemeClr val="tx1"/>
        </a:solidFill>
        <a:latin typeface="Times" charset="0"/>
        <a:ea typeface="ＭＳ Ｐゴシック" charset="0"/>
        <a:cs typeface="ＭＳ Ｐゴシック" charset="0"/>
      </a:defRPr>
    </a:lvl6pPr>
    <a:lvl7pPr marL="2743200" algn="l" defTabSz="457200" rtl="0" eaLnBrk="1" latinLnBrk="0" hangingPunct="1">
      <a:defRPr sz="2800" b="1" kern="1200">
        <a:solidFill>
          <a:schemeClr val="tx1"/>
        </a:solidFill>
        <a:latin typeface="Times" charset="0"/>
        <a:ea typeface="ＭＳ Ｐゴシック" charset="0"/>
        <a:cs typeface="ＭＳ Ｐゴシック" charset="0"/>
      </a:defRPr>
    </a:lvl7pPr>
    <a:lvl8pPr marL="3200400" algn="l" defTabSz="457200" rtl="0" eaLnBrk="1" latinLnBrk="0" hangingPunct="1">
      <a:defRPr sz="2800" b="1" kern="1200">
        <a:solidFill>
          <a:schemeClr val="tx1"/>
        </a:solidFill>
        <a:latin typeface="Times" charset="0"/>
        <a:ea typeface="ＭＳ Ｐゴシック" charset="0"/>
        <a:cs typeface="ＭＳ Ｐゴシック" charset="0"/>
      </a:defRPr>
    </a:lvl8pPr>
    <a:lvl9pPr marL="3657600" algn="l" defTabSz="457200" rtl="0" eaLnBrk="1" latinLnBrk="0" hangingPunct="1">
      <a:defRPr sz="2800" b="1"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08040"/>
    <a:srgbClr val="FFFFFF"/>
    <a:srgbClr val="006633"/>
    <a:srgbClr val="1166B1"/>
    <a:srgbClr val="1258B1"/>
    <a:srgbClr val="CC0000"/>
    <a:srgbClr val="990033"/>
    <a:srgbClr val="0099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576" autoAdjust="0"/>
  </p:normalViewPr>
  <p:slideViewPr>
    <p:cSldViewPr>
      <p:cViewPr>
        <p:scale>
          <a:sx n="85" d="100"/>
          <a:sy n="85" d="100"/>
        </p:scale>
        <p:origin x="-80" y="-80"/>
      </p:cViewPr>
      <p:guideLst>
        <p:guide orient="horz" pos="2160"/>
        <p:guide pos="2880"/>
      </p:guideLst>
    </p:cSldViewPr>
  </p:slideViewPr>
  <p:outlineViewPr>
    <p:cViewPr>
      <p:scale>
        <a:sx n="33" d="100"/>
        <a:sy n="33" d="100"/>
      </p:scale>
      <p:origin x="0" y="297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cs typeface="+mn-cs"/>
              </a:defRPr>
            </a:lvl1pPr>
          </a:lstStyle>
          <a:p>
            <a:pPr>
              <a:defRPr/>
            </a:pPr>
            <a:endParaRPr lang="fr-FR"/>
          </a:p>
        </p:txBody>
      </p:sp>
      <p:sp>
        <p:nvSpPr>
          <p:cNvPr id="1024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fr-FR"/>
          </a:p>
        </p:txBody>
      </p:sp>
      <p:sp>
        <p:nvSpPr>
          <p:cNvPr id="1024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dirty="0">
                <a:cs typeface="+mn-cs"/>
              </a:defRPr>
            </a:lvl1pPr>
          </a:lstStyle>
          <a:p>
            <a:pPr>
              <a:defRPr/>
            </a:pPr>
            <a:endParaRPr lang="fr-FR"/>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B784DC28-6E61-984F-85D0-BDC3E95BC834}" type="slidenum">
              <a:rPr lang="fr-FR"/>
              <a:pPr>
                <a:defRPr/>
              </a:pPr>
              <a:t>‹#›</a:t>
            </a:fld>
            <a:endParaRPr lang="fr-FR"/>
          </a:p>
        </p:txBody>
      </p:sp>
    </p:spTree>
    <p:extLst>
      <p:ext uri="{BB962C8B-B14F-4D97-AF65-F5344CB8AC3E}">
        <p14:creationId xmlns:p14="http://schemas.microsoft.com/office/powerpoint/2010/main" val="4113660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491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89C8147-12AB-9941-9F5D-C25DA248A2F3}" type="slidenum">
              <a:rPr lang="fr-FR"/>
              <a:pPr>
                <a:defRPr/>
              </a:pPr>
              <a:t>‹#›</a:t>
            </a:fld>
            <a:endParaRPr lang="fr-FR"/>
          </a:p>
        </p:txBody>
      </p:sp>
    </p:spTree>
    <p:extLst>
      <p:ext uri="{BB962C8B-B14F-4D97-AF65-F5344CB8AC3E}">
        <p14:creationId xmlns:p14="http://schemas.microsoft.com/office/powerpoint/2010/main" val="2382910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1BDFB3-37E8-1943-B66C-3A025C3485F6}" type="slidenum">
              <a:rPr lang="fr-FR"/>
              <a:pPr>
                <a:defRPr/>
              </a:pPr>
              <a:t>1</a:t>
            </a:fld>
            <a:endParaRPr lang="fr-FR"/>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CA999F-2C11-AB4D-85AF-FEDC6942450C}" type="slidenum">
              <a:rPr lang="fr-FR"/>
              <a:pPr>
                <a:defRPr/>
              </a:pPr>
              <a:t>10</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C2733E-695E-844D-82AC-2747F93446B2}" type="slidenum">
              <a:rPr lang="fr-FR"/>
              <a:pPr>
                <a:defRPr/>
              </a:pPr>
              <a:t>11</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5581DA-0940-6B42-984D-EDE1B7725243}" type="slidenum">
              <a:rPr lang="fr-FR"/>
              <a:pPr>
                <a:defRPr/>
              </a:pPr>
              <a:t>12</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DCCA4F-A7C8-904F-BC64-26DE6A6D91E1}" type="slidenum">
              <a:rPr lang="fr-FR"/>
              <a:pPr>
                <a:defRPr/>
              </a:pPr>
              <a:t>13</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447B6B-804C-8147-992F-19C86EEE5D21}" type="slidenum">
              <a:rPr lang="fr-FR"/>
              <a:pPr>
                <a:defRPr/>
              </a:pPr>
              <a:t>14</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447B6B-804C-8147-992F-19C86EEE5D21}" type="slidenum">
              <a:rPr lang="fr-FR"/>
              <a:pPr>
                <a:defRPr/>
              </a:pPr>
              <a:t>15</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447B6B-804C-8147-992F-19C86EEE5D21}" type="slidenum">
              <a:rPr lang="fr-FR"/>
              <a:pPr>
                <a:defRPr/>
              </a:pPr>
              <a:t>16</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EDDA1A-293A-1B43-B1BC-1B2D3B59715F}" type="slidenum">
              <a:rPr lang="fr-FR"/>
              <a:pPr>
                <a:defRPr/>
              </a:pPr>
              <a:t>17</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447B6B-804C-8147-992F-19C86EEE5D21}" type="slidenum">
              <a:rPr lang="fr-FR"/>
              <a:pPr>
                <a:defRPr/>
              </a:pPr>
              <a:t>18</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6CC571-5E30-0840-8B31-72B64883CCA6}" type="slidenum">
              <a:rPr lang="fr-FR"/>
              <a:pPr>
                <a:defRPr/>
              </a:pPr>
              <a:t>19</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1CC769-5775-0146-9EF7-5EA78BEEAB28}" type="slidenum">
              <a:rPr lang="fr-FR"/>
              <a:pPr>
                <a:defRPr/>
              </a:pPr>
              <a:t>2</a:t>
            </a:fld>
            <a:endParaRPr lang="fr-FR"/>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34180A-79F0-4F46-8E96-B3D72FC89BEF}" type="slidenum">
              <a:rPr lang="fr-FR"/>
              <a:pPr>
                <a:defRPr/>
              </a:pPr>
              <a:t>20</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8A8A7A-F580-AF4F-8C54-67D7FFB147A2}" type="slidenum">
              <a:rPr lang="fr-FR"/>
              <a:pPr>
                <a:defRPr/>
              </a:pPr>
              <a:t>21</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34180A-79F0-4F46-8E96-B3D72FC89BEF}" type="slidenum">
              <a:rPr lang="fr-FR"/>
              <a:pPr>
                <a:defRPr/>
              </a:pPr>
              <a:t>22</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07F388-1951-4B4C-AAF1-EE2BEC1DA7A4}" type="slidenum">
              <a:rPr lang="fr-FR"/>
              <a:pPr>
                <a:defRPr/>
              </a:pPr>
              <a:t>23</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6CC571-5E30-0840-8B31-72B64883CCA6}" type="slidenum">
              <a:rPr lang="fr-FR"/>
              <a:pPr>
                <a:defRPr/>
              </a:pPr>
              <a:t>24</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1B05BD-FB9B-DA48-8387-A9F629E55860}" type="slidenum">
              <a:rPr lang="fr-FR"/>
              <a:pPr>
                <a:defRPr/>
              </a:pPr>
              <a:t>25</a:t>
            </a:fld>
            <a:endParaRPr lang="fr-F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02378C-559D-334B-B961-81165A1D0D6B}" type="slidenum">
              <a:rPr lang="fr-FR"/>
              <a:pPr>
                <a:defRPr/>
              </a:pPr>
              <a:t>3</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02378C-559D-334B-B961-81165A1D0D6B}" type="slidenum">
              <a:rPr lang="fr-FR"/>
              <a:pPr>
                <a:defRPr/>
              </a:pPr>
              <a:t>4</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A6F15D-885A-E340-963A-A22EEBF6F406}" type="slidenum">
              <a:rPr lang="fr-FR"/>
              <a:pPr>
                <a:defRPr/>
              </a:pPr>
              <a:t>5</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A6F15D-885A-E340-963A-A22EEBF6F406}" type="slidenum">
              <a:rPr lang="fr-FR"/>
              <a:pPr>
                <a:defRPr/>
              </a:pPr>
              <a:t>6</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A6F15D-885A-E340-963A-A22EEBF6F406}" type="slidenum">
              <a:rPr lang="fr-FR"/>
              <a:pPr>
                <a:defRPr/>
              </a:pPr>
              <a:t>7</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CA999F-2C11-AB4D-85AF-FEDC6942450C}" type="slidenum">
              <a:rPr lang="fr-FR"/>
              <a:pPr>
                <a:defRPr/>
              </a:pPr>
              <a:t>8</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CA999F-2C11-AB4D-85AF-FEDC6942450C}" type="slidenum">
              <a:rPr lang="fr-FR"/>
              <a:pPr>
                <a:defRPr/>
              </a:pPr>
              <a:t>9</a:t>
            </a:fld>
            <a:endParaRPr lang="fr-F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endParaRPr lang="fr-FR"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93940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318722789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15888"/>
            <a:ext cx="91440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2400" b="1">
          <a:solidFill>
            <a:schemeClr val="tx2"/>
          </a:solidFill>
          <a:latin typeface="+mj-lt"/>
          <a:ea typeface="+mj-ea"/>
          <a:cs typeface="ＭＳ Ｐゴシック" charset="0"/>
        </a:defRPr>
      </a:lvl1pPr>
      <a:lvl2pPr algn="ctr" rtl="0" eaLnBrk="0" fontAlgn="base" hangingPunct="0">
        <a:spcBef>
          <a:spcPct val="0"/>
        </a:spcBef>
        <a:spcAft>
          <a:spcPct val="0"/>
        </a:spcAft>
        <a:defRPr sz="2400" b="1">
          <a:solidFill>
            <a:schemeClr val="tx2"/>
          </a:solidFill>
          <a:latin typeface="Gill Sans" charset="0"/>
          <a:ea typeface="ＭＳ Ｐゴシック" charset="0"/>
          <a:cs typeface="ＭＳ Ｐゴシック" charset="0"/>
        </a:defRPr>
      </a:lvl2pPr>
      <a:lvl3pPr algn="ctr" rtl="0" eaLnBrk="0" fontAlgn="base" hangingPunct="0">
        <a:spcBef>
          <a:spcPct val="0"/>
        </a:spcBef>
        <a:spcAft>
          <a:spcPct val="0"/>
        </a:spcAft>
        <a:defRPr sz="2400" b="1">
          <a:solidFill>
            <a:schemeClr val="tx2"/>
          </a:solidFill>
          <a:latin typeface="Gill Sans" charset="0"/>
          <a:ea typeface="ＭＳ Ｐゴシック" charset="0"/>
          <a:cs typeface="ＭＳ Ｐゴシック" charset="0"/>
        </a:defRPr>
      </a:lvl3pPr>
      <a:lvl4pPr algn="ctr" rtl="0" eaLnBrk="0" fontAlgn="base" hangingPunct="0">
        <a:spcBef>
          <a:spcPct val="0"/>
        </a:spcBef>
        <a:spcAft>
          <a:spcPct val="0"/>
        </a:spcAft>
        <a:defRPr sz="2400" b="1">
          <a:solidFill>
            <a:schemeClr val="tx2"/>
          </a:solidFill>
          <a:latin typeface="Gill Sans" charset="0"/>
          <a:ea typeface="ＭＳ Ｐゴシック" charset="0"/>
          <a:cs typeface="ＭＳ Ｐゴシック" charset="0"/>
        </a:defRPr>
      </a:lvl4pPr>
      <a:lvl5pPr algn="ctr" rtl="0" eaLnBrk="0" fontAlgn="base" hangingPunct="0">
        <a:spcBef>
          <a:spcPct val="0"/>
        </a:spcBef>
        <a:spcAft>
          <a:spcPct val="0"/>
        </a:spcAft>
        <a:defRPr sz="2400" b="1">
          <a:solidFill>
            <a:schemeClr val="tx2"/>
          </a:solidFill>
          <a:latin typeface="Gill Sans" charset="0"/>
          <a:ea typeface="ＭＳ Ｐゴシック" charset="0"/>
          <a:cs typeface="ＭＳ Ｐゴシック" charset="0"/>
        </a:defRPr>
      </a:lvl5pPr>
      <a:lvl6pPr marL="457200" algn="ctr" rtl="0" fontAlgn="base">
        <a:spcBef>
          <a:spcPct val="0"/>
        </a:spcBef>
        <a:spcAft>
          <a:spcPct val="0"/>
        </a:spcAft>
        <a:defRPr sz="2400" b="1">
          <a:solidFill>
            <a:schemeClr val="tx2"/>
          </a:solidFill>
          <a:latin typeface="Gill Sans" charset="0"/>
          <a:ea typeface="ＭＳ Ｐゴシック" charset="0"/>
        </a:defRPr>
      </a:lvl6pPr>
      <a:lvl7pPr marL="914400" algn="ctr" rtl="0" fontAlgn="base">
        <a:spcBef>
          <a:spcPct val="0"/>
        </a:spcBef>
        <a:spcAft>
          <a:spcPct val="0"/>
        </a:spcAft>
        <a:defRPr sz="2400" b="1">
          <a:solidFill>
            <a:schemeClr val="tx2"/>
          </a:solidFill>
          <a:latin typeface="Gill Sans" charset="0"/>
          <a:ea typeface="ＭＳ Ｐゴシック" charset="0"/>
        </a:defRPr>
      </a:lvl7pPr>
      <a:lvl8pPr marL="1371600" algn="ctr" rtl="0" fontAlgn="base">
        <a:spcBef>
          <a:spcPct val="0"/>
        </a:spcBef>
        <a:spcAft>
          <a:spcPct val="0"/>
        </a:spcAft>
        <a:defRPr sz="2400" b="1">
          <a:solidFill>
            <a:schemeClr val="tx2"/>
          </a:solidFill>
          <a:latin typeface="Gill Sans" charset="0"/>
          <a:ea typeface="ＭＳ Ｐゴシック" charset="0"/>
        </a:defRPr>
      </a:lvl8pPr>
      <a:lvl9pPr marL="1828800" algn="ctr" rtl="0" fontAlgn="base">
        <a:spcBef>
          <a:spcPct val="0"/>
        </a:spcBef>
        <a:spcAft>
          <a:spcPct val="0"/>
        </a:spcAft>
        <a:defRPr sz="2400" b="1">
          <a:solidFill>
            <a:schemeClr val="tx2"/>
          </a:solidFill>
          <a:latin typeface="Gill San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egu2015.eu/" TargetMode="External"/><Relationship Id="rId4" Type="http://schemas.openxmlformats.org/officeDocument/2006/relationships/hyperlink" Target="http://ja.agu.org/2015/"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ja.agu.org/2015/" TargetMode="External"/><Relationship Id="rId4" Type="http://schemas.openxmlformats.org/officeDocument/2006/relationships/hyperlink" Target="http://www.35igc.org/"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ecord.org/magellanplu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ECORD" TargetMode="External"/><Relationship Id="rId4" Type="http://schemas.openxmlformats.org/officeDocument/2006/relationships/hyperlink" Target="http://www.ecord.org/" TargetMode="External"/><Relationship Id="rId5" Type="http://schemas.openxmlformats.org/officeDocument/2006/relationships/hyperlink" Target="http://www.eso.ecord.org/" TargetMode="External"/><Relationship Id="rId6" Type="http://schemas.openxmlformats.org/officeDocument/2006/relationships/hyperlink" Target="http://www.essac.ecord.org" TargetMode="External"/><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109" name="Rectangle 5"/>
          <p:cNvSpPr>
            <a:spLocks noGrp="1" noChangeArrowheads="1"/>
          </p:cNvSpPr>
          <p:nvPr>
            <p:ph type="body" idx="4294967295"/>
          </p:nvPr>
        </p:nvSpPr>
        <p:spPr>
          <a:xfrm>
            <a:off x="1691680" y="1124744"/>
            <a:ext cx="5904656" cy="3816424"/>
          </a:xfrm>
          <a:prstGeom prst="rect">
            <a:avLst/>
          </a:prstGeom>
          <a:solidFill>
            <a:schemeClr val="bg1">
              <a:alpha val="85000"/>
            </a:schemeClr>
          </a:solidFill>
          <a:ln>
            <a:miter lim="800000"/>
            <a:headEnd/>
            <a:tailEnd/>
          </a:ln>
        </p:spPr>
        <p:txBody>
          <a:bodyPr/>
          <a:lstStyle/>
          <a:p>
            <a:pPr algn="ctr" eaLnBrk="1" hangingPunct="1">
              <a:lnSpc>
                <a:spcPct val="70000"/>
              </a:lnSpc>
              <a:buClr>
                <a:srgbClr val="EE7C1B"/>
              </a:buClr>
              <a:buFontTx/>
              <a:buNone/>
              <a:defRPr/>
            </a:pPr>
            <a:endParaRPr lang="fr-FR" sz="3600" b="1" dirty="0" smtClean="0">
              <a:solidFill>
                <a:srgbClr val="000066"/>
              </a:solidFill>
              <a:latin typeface="Helvetica" charset="0"/>
              <a:cs typeface="+mn-cs"/>
            </a:endParaRPr>
          </a:p>
          <a:p>
            <a:pPr marL="0" algn="ctr" eaLnBrk="1" hangingPunct="1">
              <a:lnSpc>
                <a:spcPct val="70000"/>
              </a:lnSpc>
              <a:spcBef>
                <a:spcPts val="1368"/>
              </a:spcBef>
              <a:buClr>
                <a:srgbClr val="EE7C1B"/>
              </a:buClr>
              <a:buFontTx/>
              <a:buNone/>
              <a:defRPr/>
            </a:pP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Trebuchet MS"/>
                <a:cs typeface="Trebuchet MS"/>
              </a:rPr>
              <a:t>ECORD</a:t>
            </a:r>
          </a:p>
          <a:p>
            <a:pPr marL="0" algn="ctr" eaLnBrk="1" hangingPunct="1">
              <a:lnSpc>
                <a:spcPct val="70000"/>
              </a:lnSpc>
              <a:spcBef>
                <a:spcPts val="1368"/>
              </a:spcBef>
              <a:buClr>
                <a:srgbClr val="EE7C1B"/>
              </a:buClr>
              <a:buFontTx/>
              <a:buNone/>
              <a:defRPr/>
            </a:pPr>
            <a:r>
              <a:rPr lang="fr-F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Trebuchet MS"/>
                <a:cs typeface="Trebuchet MS"/>
              </a:rPr>
              <a:t>Outreach</a:t>
            </a: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Trebuchet MS"/>
                <a:cs typeface="Trebuchet MS"/>
              </a:rPr>
              <a:t> and Education</a:t>
            </a:r>
          </a:p>
          <a:p>
            <a:pPr marL="0" algn="ctr" eaLnBrk="1" hangingPunct="1">
              <a:spcBef>
                <a:spcPts val="1368"/>
              </a:spcBef>
              <a:buClr>
                <a:srgbClr val="EE7C1B"/>
              </a:buClr>
              <a:buFontTx/>
              <a:buNone/>
              <a:defRPr/>
            </a:pPr>
            <a:r>
              <a:rPr lang="fr-F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Trebuchet MS"/>
                <a:cs typeface="Trebuchet MS"/>
              </a:rPr>
              <a:t>Task</a:t>
            </a: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Trebuchet MS"/>
                <a:cs typeface="Trebuchet MS"/>
              </a:rPr>
              <a:t> Force</a:t>
            </a:r>
          </a:p>
          <a:p>
            <a:pPr algn="ctr" eaLnBrk="1" hangingPunct="1">
              <a:lnSpc>
                <a:spcPct val="70000"/>
              </a:lnSpc>
              <a:buClr>
                <a:srgbClr val="EE7C1B"/>
              </a:buClr>
              <a:buFontTx/>
              <a:buNone/>
              <a:defRPr/>
            </a:pPr>
            <a:endParaRPr lang="fr-FR" sz="2000" b="1" dirty="0" smtClean="0">
              <a:solidFill>
                <a:srgbClr val="000033"/>
              </a:solidFill>
              <a:latin typeface="Helvetica" charset="0"/>
              <a:cs typeface="+mn-cs"/>
            </a:endParaRPr>
          </a:p>
          <a:p>
            <a:pPr algn="ctr" eaLnBrk="1" hangingPunct="1">
              <a:lnSpc>
                <a:spcPct val="70000"/>
              </a:lnSpc>
              <a:buClr>
                <a:srgbClr val="EE7C1B"/>
              </a:buClr>
              <a:buFontTx/>
              <a:buNone/>
              <a:defRPr/>
            </a:pPr>
            <a:endParaRPr lang="fr-FR" sz="1800" b="1" dirty="0" smtClean="0">
              <a:latin typeface="Helvetica" charset="0"/>
              <a:cs typeface="+mn-cs"/>
            </a:endParaRPr>
          </a:p>
          <a:p>
            <a:pPr algn="ctr" eaLnBrk="1" hangingPunct="1">
              <a:lnSpc>
                <a:spcPct val="70000"/>
              </a:lnSpc>
              <a:buClr>
                <a:srgbClr val="EE7C1B"/>
              </a:buClr>
              <a:buFontTx/>
              <a:buNone/>
              <a:defRPr/>
            </a:pPr>
            <a:r>
              <a:rPr lang="fr-FR" sz="2400" b="1" dirty="0" smtClean="0">
                <a:solidFill>
                  <a:srgbClr val="003366"/>
                </a:solidFill>
                <a:effectLst>
                  <a:outerShdw blurRad="38100" dist="38100" dir="2700000" algn="tl">
                    <a:srgbClr val="DDDDDD"/>
                  </a:outerShdw>
                </a:effectLst>
                <a:latin typeface="Century Gothic" charset="0"/>
                <a:cs typeface="+mn-cs"/>
              </a:rPr>
              <a:t>#7</a:t>
            </a:r>
          </a:p>
          <a:p>
            <a:pPr algn="ctr" eaLnBrk="1" hangingPunct="1">
              <a:lnSpc>
                <a:spcPct val="70000"/>
              </a:lnSpc>
              <a:buClr>
                <a:srgbClr val="EE7C1B"/>
              </a:buClr>
              <a:buFontTx/>
              <a:buNone/>
              <a:defRPr/>
            </a:pPr>
            <a:r>
              <a:rPr lang="fr-FR" sz="2000" b="1" dirty="0" smtClean="0">
                <a:solidFill>
                  <a:srgbClr val="003366"/>
                </a:solidFill>
                <a:effectLst>
                  <a:outerShdw blurRad="38100" dist="38100" dir="2700000" algn="tl">
                    <a:srgbClr val="DDDDDD"/>
                  </a:outerShdw>
                </a:effectLst>
                <a:latin typeface="Century Gothic" charset="0"/>
                <a:cs typeface="+mn-cs"/>
              </a:rPr>
              <a:t>27-28 </a:t>
            </a:r>
            <a:r>
              <a:rPr lang="fr-FR" sz="2000" b="1" dirty="0" err="1" smtClean="0">
                <a:solidFill>
                  <a:srgbClr val="003366"/>
                </a:solidFill>
                <a:effectLst>
                  <a:outerShdw blurRad="38100" dist="38100" dir="2700000" algn="tl">
                    <a:srgbClr val="DDDDDD"/>
                  </a:outerShdw>
                </a:effectLst>
                <a:latin typeface="Century Gothic" charset="0"/>
                <a:cs typeface="+mn-cs"/>
              </a:rPr>
              <a:t>January</a:t>
            </a:r>
            <a:r>
              <a:rPr lang="fr-FR" sz="2000" b="1" dirty="0" smtClean="0">
                <a:solidFill>
                  <a:srgbClr val="003366"/>
                </a:solidFill>
                <a:effectLst>
                  <a:outerShdw blurRad="38100" dist="38100" dir="2700000" algn="tl">
                    <a:srgbClr val="DDDDDD"/>
                  </a:outerShdw>
                </a:effectLst>
                <a:latin typeface="Century Gothic" charset="0"/>
                <a:cs typeface="+mn-cs"/>
              </a:rPr>
              <a:t> 2015, Nancy</a:t>
            </a:r>
            <a:endParaRPr lang="fr-FR" altLang="ja-JP" sz="2000" b="1" dirty="0" smtClean="0">
              <a:solidFill>
                <a:srgbClr val="003366"/>
              </a:solidFill>
              <a:effectLst>
                <a:outerShdw blurRad="38100" dist="38100" dir="2700000" algn="tl">
                  <a:srgbClr val="DDDDDD"/>
                </a:outerShdw>
              </a:effectLst>
              <a:latin typeface="Century Gothic" charset="0"/>
            </a:endParaRPr>
          </a:p>
          <a:p>
            <a:pPr algn="ctr" eaLnBrk="1" hangingPunct="1">
              <a:lnSpc>
                <a:spcPct val="70000"/>
              </a:lnSpc>
              <a:buClr>
                <a:srgbClr val="EE7C1B"/>
              </a:buClr>
              <a:buFontTx/>
              <a:buNone/>
              <a:defRPr/>
            </a:pPr>
            <a:endParaRPr lang="fr-FR" sz="1800" b="1" dirty="0" smtClean="0">
              <a:latin typeface="Helvetica" charset="0"/>
              <a:cs typeface="+mn-cs"/>
            </a:endParaRPr>
          </a:p>
          <a:p>
            <a:pPr algn="ctr" eaLnBrk="1" hangingPunct="1">
              <a:lnSpc>
                <a:spcPct val="70000"/>
              </a:lnSpc>
              <a:buClr>
                <a:srgbClr val="EE7C1B"/>
              </a:buClr>
              <a:buFontTx/>
              <a:buNone/>
              <a:defRPr/>
            </a:pPr>
            <a:endParaRPr lang="fr-FR" sz="1800" b="1" dirty="0" smtClean="0">
              <a:latin typeface="Helvetica"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611560" y="1052736"/>
            <a:ext cx="3240360" cy="5040560"/>
          </a:xfrm>
          <a:prstGeom prst="rect">
            <a:avLst/>
          </a:prstGeom>
          <a:solidFill>
            <a:srgbClr val="FFFFFF"/>
          </a:solidFill>
        </p:spPr>
        <p:txBody>
          <a:bodyPr/>
          <a:lstStyle/>
          <a:p>
            <a:pPr marL="0" lvl="1" indent="0" algn="ctr" eaLnBrk="1" hangingPunct="1">
              <a:lnSpc>
                <a:spcPct val="110000"/>
              </a:lnSpc>
              <a:buClr>
                <a:srgbClr val="1166B1"/>
              </a:buClr>
              <a:buSzPct val="130000"/>
              <a:buNone/>
              <a:defRPr/>
            </a:pPr>
            <a:r>
              <a:rPr lang="en-GB" sz="1800" b="1" dirty="0" smtClean="0">
                <a:latin typeface="Trebuchet MS"/>
                <a:cs typeface="Trebuchet MS"/>
              </a:rPr>
              <a:t>Exhibition Booth</a:t>
            </a:r>
            <a:endParaRPr lang="en-GB" sz="1800" b="1" dirty="0">
              <a:latin typeface="Trebuchet MS"/>
              <a:cs typeface="Trebuchet MS"/>
            </a:endParaRPr>
          </a:p>
          <a:p>
            <a:pPr marL="0" lvl="1" indent="0" algn="ctr" eaLnBrk="1" hangingPunct="1">
              <a:lnSpc>
                <a:spcPct val="110000"/>
              </a:lnSpc>
              <a:buClr>
                <a:srgbClr val="1166B1"/>
              </a:buClr>
              <a:buSzPct val="130000"/>
              <a:buNone/>
              <a:defRPr/>
            </a:pPr>
            <a:r>
              <a:rPr lang="en-GB" sz="2000" b="1" dirty="0">
                <a:solidFill>
                  <a:srgbClr val="008000"/>
                </a:solidFill>
                <a:effectLst>
                  <a:outerShdw blurRad="50800" dist="38100" dir="2700000" algn="tl" rotWithShape="0">
                    <a:prstClr val="black">
                      <a:alpha val="40000"/>
                    </a:prstClr>
                  </a:outerShdw>
                </a:effectLst>
                <a:latin typeface="Trebuchet MS"/>
                <a:cs typeface="Trebuchet MS"/>
              </a:rPr>
              <a:t>P</a:t>
            </a:r>
            <a:r>
              <a:rPr lang="en-GB" sz="2000" b="1" dirty="0" smtClean="0">
                <a:solidFill>
                  <a:srgbClr val="008000"/>
                </a:solidFill>
                <a:effectLst>
                  <a:outerShdw blurRad="50800" dist="38100" dir="2700000" algn="tl" rotWithShape="0">
                    <a:prstClr val="black">
                      <a:alpha val="40000"/>
                    </a:prstClr>
                  </a:outerShdw>
                </a:effectLst>
                <a:latin typeface="Trebuchet MS"/>
                <a:cs typeface="Trebuchet MS"/>
              </a:rPr>
              <a:t>ositive</a:t>
            </a:r>
          </a:p>
          <a:p>
            <a:pPr marL="285750" lvl="1" eaLnBrk="1" hangingPunct="1">
              <a:lnSpc>
                <a:spcPct val="110000"/>
              </a:lnSpc>
              <a:buClr>
                <a:srgbClr val="008040"/>
              </a:buClr>
              <a:buSzPct val="130000"/>
              <a:buFont typeface="Arial"/>
              <a:buChar char="•"/>
              <a:defRPr/>
            </a:pPr>
            <a:r>
              <a:rPr lang="en-GB" sz="1600" dirty="0" smtClean="0">
                <a:latin typeface="Trebuchet MS"/>
                <a:cs typeface="Trebuchet MS"/>
              </a:rPr>
              <a:t>Good attendance</a:t>
            </a:r>
          </a:p>
          <a:p>
            <a:pPr marL="285750" lvl="1" eaLnBrk="1" hangingPunct="1">
              <a:lnSpc>
                <a:spcPct val="110000"/>
              </a:lnSpc>
              <a:buClr>
                <a:srgbClr val="008040"/>
              </a:buClr>
              <a:buSzPct val="130000"/>
              <a:buFont typeface="Arial"/>
              <a:buChar char="•"/>
              <a:defRPr/>
            </a:pPr>
            <a:r>
              <a:rPr lang="en-GB" sz="1600" dirty="0" smtClean="0">
                <a:latin typeface="Trebuchet MS"/>
                <a:cs typeface="Trebuchet MS"/>
              </a:rPr>
              <a:t>Visible outside European countries</a:t>
            </a:r>
          </a:p>
          <a:p>
            <a:pPr marL="285750" lvl="1" eaLnBrk="1" hangingPunct="1">
              <a:lnSpc>
                <a:spcPct val="110000"/>
              </a:lnSpc>
              <a:buClr>
                <a:srgbClr val="008040"/>
              </a:buClr>
              <a:buSzPct val="130000"/>
              <a:buFont typeface="Arial"/>
              <a:buChar char="•"/>
              <a:defRPr/>
            </a:pPr>
            <a:r>
              <a:rPr lang="en-GB" sz="1600" dirty="0" smtClean="0">
                <a:latin typeface="Trebuchet MS"/>
                <a:cs typeface="Trebuchet MS"/>
              </a:rPr>
              <a:t>Show IODP-ICDP collaboration</a:t>
            </a:r>
            <a:endParaRPr lang="en-GB" sz="1600" dirty="0">
              <a:latin typeface="Trebuchet MS"/>
              <a:cs typeface="Trebuchet MS"/>
            </a:endParaRPr>
          </a:p>
          <a:p>
            <a:pPr marL="0" lvl="1" indent="0" algn="ctr" eaLnBrk="1" hangingPunct="1">
              <a:lnSpc>
                <a:spcPct val="110000"/>
              </a:lnSpc>
              <a:buClr>
                <a:srgbClr val="1166B1"/>
              </a:buClr>
              <a:buSzPct val="130000"/>
              <a:buNone/>
              <a:defRPr/>
            </a:pPr>
            <a:r>
              <a:rPr lang="en-GB" sz="2000" b="1" dirty="0" smtClean="0">
                <a:solidFill>
                  <a:srgbClr val="FF0000"/>
                </a:solidFill>
                <a:effectLst>
                  <a:outerShdw blurRad="50800" dist="38100" dir="2700000" algn="tl" rotWithShape="0">
                    <a:prstClr val="black">
                      <a:alpha val="40000"/>
                    </a:prstClr>
                  </a:outerShdw>
                </a:effectLst>
                <a:latin typeface="Trebuchet MS"/>
                <a:cs typeface="Trebuchet MS"/>
              </a:rPr>
              <a:t>Negative</a:t>
            </a:r>
          </a:p>
          <a:p>
            <a:pPr marL="285750" lvl="1" eaLnBrk="1" hangingPunct="1">
              <a:lnSpc>
                <a:spcPct val="110000"/>
              </a:lnSpc>
              <a:buClr>
                <a:srgbClr val="FF0000"/>
              </a:buClr>
              <a:buSzPct val="130000"/>
              <a:buFont typeface="Arial"/>
              <a:buChar char="•"/>
              <a:defRPr/>
            </a:pPr>
            <a:r>
              <a:rPr lang="en-GB" sz="1600" dirty="0" smtClean="0">
                <a:latin typeface="Trebuchet MS"/>
                <a:cs typeface="Trebuchet MS"/>
              </a:rPr>
              <a:t>Expensive shipping/travels, amenities</a:t>
            </a:r>
          </a:p>
          <a:p>
            <a:pPr marL="285750" lvl="1" eaLnBrk="1" hangingPunct="1">
              <a:lnSpc>
                <a:spcPct val="110000"/>
              </a:lnSpc>
              <a:buClr>
                <a:srgbClr val="FF0000"/>
              </a:buClr>
              <a:buSzPct val="130000"/>
              <a:buFont typeface="Arial"/>
              <a:buChar char="•"/>
              <a:defRPr/>
            </a:pPr>
            <a:r>
              <a:rPr lang="en-GB" sz="1600" dirty="0">
                <a:latin typeface="Trebuchet MS"/>
                <a:cs typeface="Trebuchet MS"/>
              </a:rPr>
              <a:t>B</a:t>
            </a:r>
            <a:r>
              <a:rPr lang="en-GB" sz="1600" dirty="0" smtClean="0">
                <a:latin typeface="Trebuchet MS"/>
                <a:cs typeface="Trebuchet MS"/>
              </a:rPr>
              <a:t>etter integration with US and Japanese colleagues. How?</a:t>
            </a:r>
          </a:p>
          <a:p>
            <a:pPr marL="285750" lvl="1" eaLnBrk="1" hangingPunct="1">
              <a:lnSpc>
                <a:spcPct val="110000"/>
              </a:lnSpc>
              <a:buClr>
                <a:srgbClr val="FF0000"/>
              </a:buClr>
              <a:buSzPct val="130000"/>
              <a:buFont typeface="Arial"/>
              <a:buChar char="•"/>
              <a:defRPr/>
            </a:pPr>
            <a:r>
              <a:rPr lang="en-GB" sz="1600" dirty="0" smtClean="0">
                <a:latin typeface="Trebuchet MS"/>
                <a:cs typeface="Trebuchet MS"/>
              </a:rPr>
              <a:t>Difficult to find us in the list of exhibitors</a:t>
            </a:r>
          </a:p>
          <a:p>
            <a:pPr marL="285750" lvl="1" eaLnBrk="1" hangingPunct="1">
              <a:lnSpc>
                <a:spcPct val="110000"/>
              </a:lnSpc>
              <a:buClr>
                <a:srgbClr val="FF0000"/>
              </a:buClr>
              <a:buSzPct val="130000"/>
              <a:buFont typeface="Arial"/>
              <a:buChar char="•"/>
              <a:defRPr/>
            </a:pPr>
            <a:r>
              <a:rPr lang="en-GB" sz="1600" dirty="0" smtClean="0">
                <a:latin typeface="Trebuchet MS"/>
                <a:cs typeface="Trebuchet MS"/>
              </a:rPr>
              <a:t>Too many flyers?</a:t>
            </a:r>
          </a:p>
        </p:txBody>
      </p:sp>
      <p:sp>
        <p:nvSpPr>
          <p:cNvPr id="7" name="Rectangle 3"/>
          <p:cNvSpPr>
            <a:spLocks noChangeArrowheads="1"/>
          </p:cNvSpPr>
          <p:nvPr/>
        </p:nvSpPr>
        <p:spPr bwMode="auto">
          <a:xfrm>
            <a:off x="468313" y="228600"/>
            <a:ext cx="835183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3. Review of </a:t>
            </a: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IODP-ICDP </a:t>
            </a: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 AGU 2014</a:t>
            </a:r>
          </a:p>
        </p:txBody>
      </p:sp>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sp>
        <p:nvSpPr>
          <p:cNvPr id="6" name="Text Box 19"/>
          <p:cNvSpPr txBox="1">
            <a:spLocks noChangeArrowheads="1"/>
          </p:cNvSpPr>
          <p:nvPr/>
        </p:nvSpPr>
        <p:spPr bwMode="auto">
          <a:xfrm>
            <a:off x="-323850" y="6381750"/>
            <a:ext cx="9791700" cy="892552"/>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
        <p:nvSpPr>
          <p:cNvPr id="10" name="Rectangle 2"/>
          <p:cNvSpPr txBox="1">
            <a:spLocks noChangeArrowheads="1"/>
          </p:cNvSpPr>
          <p:nvPr/>
        </p:nvSpPr>
        <p:spPr>
          <a:xfrm>
            <a:off x="3995936" y="1052736"/>
            <a:ext cx="4896544" cy="4536504"/>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ctr" eaLnBrk="1" hangingPunct="1">
              <a:lnSpc>
                <a:spcPct val="110000"/>
              </a:lnSpc>
              <a:buClr>
                <a:srgbClr val="1166B1"/>
              </a:buClr>
              <a:buSzPct val="130000"/>
              <a:buFontTx/>
              <a:buNone/>
              <a:defRPr/>
            </a:pPr>
            <a:r>
              <a:rPr lang="en-GB" sz="1800" dirty="0" smtClean="0">
                <a:latin typeface="Trebuchet MS"/>
                <a:cs typeface="Trebuchet MS"/>
              </a:rPr>
              <a:t>Town Hall meeting</a:t>
            </a:r>
            <a:endParaRPr lang="en-GB" sz="1800" dirty="0">
              <a:latin typeface="Trebuchet MS"/>
              <a:cs typeface="Trebuchet MS"/>
            </a:endParaRPr>
          </a:p>
          <a:p>
            <a:pPr marL="0" lvl="1" indent="0" algn="ctr" eaLnBrk="1" hangingPunct="1">
              <a:lnSpc>
                <a:spcPct val="110000"/>
              </a:lnSpc>
              <a:buClr>
                <a:srgbClr val="1166B1"/>
              </a:buClr>
              <a:buSzPct val="130000"/>
              <a:buNone/>
              <a:defRPr/>
            </a:pPr>
            <a:r>
              <a:rPr lang="en-GB" sz="2000" dirty="0">
                <a:solidFill>
                  <a:srgbClr val="008000"/>
                </a:solidFill>
                <a:effectLst>
                  <a:outerShdw blurRad="50800" dist="38100" dir="2700000" algn="tl" rotWithShape="0">
                    <a:prstClr val="black">
                      <a:alpha val="40000"/>
                    </a:prstClr>
                  </a:outerShdw>
                </a:effectLst>
                <a:latin typeface="Trebuchet MS"/>
                <a:cs typeface="Trebuchet MS"/>
              </a:rPr>
              <a:t>Positive</a:t>
            </a:r>
            <a:endParaRPr lang="en-GB" sz="2000" dirty="0">
              <a:solidFill>
                <a:srgbClr val="008000"/>
              </a:solidFill>
              <a:latin typeface="Trebuchet MS"/>
              <a:cs typeface="Trebuchet MS"/>
            </a:endParaRPr>
          </a:p>
          <a:p>
            <a:pPr marL="285750" lvl="1" eaLnBrk="1" hangingPunct="1">
              <a:lnSpc>
                <a:spcPct val="110000"/>
              </a:lnSpc>
              <a:buClr>
                <a:srgbClr val="008040"/>
              </a:buClr>
              <a:buSzPct val="130000"/>
              <a:buFont typeface="Arial"/>
              <a:buChar char="•"/>
              <a:defRPr/>
            </a:pPr>
            <a:r>
              <a:rPr lang="en-GB" sz="1600" b="0" dirty="0">
                <a:latin typeface="Trebuchet MS"/>
                <a:cs typeface="Trebuchet MS"/>
              </a:rPr>
              <a:t>Good attendance</a:t>
            </a:r>
          </a:p>
          <a:p>
            <a:pPr marL="285750" lvl="1" eaLnBrk="1" hangingPunct="1">
              <a:lnSpc>
                <a:spcPct val="110000"/>
              </a:lnSpc>
              <a:buClr>
                <a:srgbClr val="008040"/>
              </a:buClr>
              <a:buSzPct val="130000"/>
              <a:buFont typeface="Arial"/>
              <a:buChar char="•"/>
              <a:defRPr/>
            </a:pPr>
            <a:r>
              <a:rPr lang="en-GB" sz="1600" b="0" dirty="0" smtClean="0">
                <a:latin typeface="Trebuchet MS"/>
                <a:cs typeface="Trebuchet MS"/>
              </a:rPr>
              <a:t>Show integration/collaboration</a:t>
            </a:r>
            <a:endParaRPr lang="en-GB" sz="1600" b="0" dirty="0">
              <a:latin typeface="Trebuchet MS"/>
              <a:cs typeface="Trebuchet MS"/>
            </a:endParaRPr>
          </a:p>
          <a:p>
            <a:pPr marL="0" lvl="1" indent="0" algn="ctr" eaLnBrk="1" hangingPunct="1">
              <a:lnSpc>
                <a:spcPct val="110000"/>
              </a:lnSpc>
              <a:buClr>
                <a:srgbClr val="1166B1"/>
              </a:buClr>
              <a:buSzPct val="130000"/>
              <a:buNone/>
              <a:defRPr/>
            </a:pPr>
            <a:r>
              <a:rPr lang="en-GB" sz="2000" kern="0" dirty="0">
                <a:solidFill>
                  <a:srgbClr val="FF0000"/>
                </a:solidFill>
                <a:effectLst>
                  <a:outerShdw blurRad="50800" dist="38100" dir="2700000" algn="tl" rotWithShape="0">
                    <a:prstClr val="black">
                      <a:alpha val="40000"/>
                    </a:prstClr>
                  </a:outerShdw>
                </a:effectLst>
                <a:latin typeface="Trebuchet MS"/>
                <a:cs typeface="Trebuchet MS"/>
              </a:rPr>
              <a:t>Negative</a:t>
            </a:r>
            <a:endParaRPr lang="en-GB" sz="2000" dirty="0">
              <a:solidFill>
                <a:srgbClr val="FF0000"/>
              </a:solidFill>
              <a:latin typeface="Trebuchet MS"/>
              <a:cs typeface="Trebuchet MS"/>
            </a:endParaRPr>
          </a:p>
          <a:p>
            <a:pPr marL="285750" lvl="1" eaLnBrk="1" hangingPunct="1">
              <a:lnSpc>
                <a:spcPct val="110000"/>
              </a:lnSpc>
              <a:buClr>
                <a:srgbClr val="FF0000"/>
              </a:buClr>
              <a:buSzPct val="130000"/>
              <a:buFont typeface="Arial"/>
              <a:buChar char="•"/>
              <a:defRPr/>
            </a:pPr>
            <a:r>
              <a:rPr lang="en-GB" sz="1600" b="0" dirty="0">
                <a:latin typeface="Trebuchet MS"/>
                <a:cs typeface="Trebuchet MS"/>
              </a:rPr>
              <a:t>Expensive event </a:t>
            </a:r>
            <a:r>
              <a:rPr lang="en-GB" sz="1600" b="0" dirty="0" smtClean="0">
                <a:latin typeface="Trebuchet MS"/>
                <a:cs typeface="Trebuchet MS"/>
              </a:rPr>
              <a:t>(esp. catering ≈ USD 29,000)</a:t>
            </a:r>
          </a:p>
          <a:p>
            <a:pPr marL="285750" lvl="1" eaLnBrk="1" hangingPunct="1">
              <a:lnSpc>
                <a:spcPct val="110000"/>
              </a:lnSpc>
              <a:buClr>
                <a:srgbClr val="FF0000"/>
              </a:buClr>
              <a:buSzPct val="130000"/>
              <a:buFont typeface="Arial"/>
              <a:buChar char="•"/>
              <a:defRPr/>
            </a:pPr>
            <a:r>
              <a:rPr lang="en-GB" sz="1600" b="0" dirty="0" smtClean="0">
                <a:latin typeface="Trebuchet MS"/>
                <a:cs typeface="Trebuchet MS"/>
              </a:rPr>
              <a:t>Low ceiling and small room =&gt; too noisy and  difficult to move and see all posters</a:t>
            </a:r>
            <a:endParaRPr lang="en-GB" sz="1600" b="0" dirty="0">
              <a:latin typeface="Trebuchet MS"/>
              <a:cs typeface="Trebuchet MS"/>
            </a:endParaRPr>
          </a:p>
          <a:p>
            <a:pPr marL="285750" lvl="1" eaLnBrk="1" hangingPunct="1">
              <a:lnSpc>
                <a:spcPct val="110000"/>
              </a:lnSpc>
              <a:buClr>
                <a:srgbClr val="FF0000"/>
              </a:buClr>
              <a:buSzPct val="130000"/>
              <a:buFont typeface="Arial"/>
              <a:buChar char="•"/>
              <a:defRPr/>
            </a:pPr>
            <a:r>
              <a:rPr lang="en-GB" sz="1600" b="0" dirty="0" smtClean="0">
                <a:latin typeface="Trebuchet MS"/>
                <a:cs typeface="Trebuchet MS"/>
              </a:rPr>
              <a:t>Posters were too many (17) and too specialised</a:t>
            </a:r>
          </a:p>
          <a:p>
            <a:pPr marL="285750" lvl="1" eaLnBrk="1" hangingPunct="1">
              <a:lnSpc>
                <a:spcPct val="110000"/>
              </a:lnSpc>
              <a:buClr>
                <a:srgbClr val="FF0000"/>
              </a:buClr>
              <a:buSzPct val="130000"/>
              <a:buFont typeface="Arial"/>
              <a:buChar char="•"/>
              <a:defRPr/>
            </a:pPr>
            <a:r>
              <a:rPr lang="en-GB" sz="1600" b="0" dirty="0" smtClean="0">
                <a:latin typeface="Trebuchet MS"/>
                <a:cs typeface="Trebuchet MS"/>
              </a:rPr>
              <a:t>Speakers were not introduced and not visible by all people in the room</a:t>
            </a:r>
          </a:p>
        </p:txBody>
      </p:sp>
    </p:spTree>
    <p:extLst>
      <p:ext uri="{BB962C8B-B14F-4D97-AF65-F5344CB8AC3E}">
        <p14:creationId xmlns:p14="http://schemas.microsoft.com/office/powerpoint/2010/main" val="32081282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pic>
        <p:nvPicPr>
          <p:cNvPr id="4" name="Image 3" descr="DSC_6140_65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2816" y="-739048"/>
            <a:ext cx="7488832" cy="4960136"/>
          </a:xfrm>
          <a:prstGeom prst="rect">
            <a:avLst/>
          </a:prstGeom>
        </p:spPr>
      </p:pic>
      <p:pic>
        <p:nvPicPr>
          <p:cNvPr id="5" name="Image 4" descr="DSC_6219_72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7944" y="-99392"/>
            <a:ext cx="5762052" cy="3816424"/>
          </a:xfrm>
          <a:prstGeom prst="rect">
            <a:avLst/>
          </a:prstGeom>
          <a:ln w="28575" cmpd="sng">
            <a:solidFill>
              <a:srgbClr val="FFFFFF"/>
            </a:solidFill>
          </a:ln>
        </p:spPr>
      </p:pic>
      <p:pic>
        <p:nvPicPr>
          <p:cNvPr id="14" name="Image 13" descr="DSC_6131_641-rev.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12776" y="3573016"/>
            <a:ext cx="6696744" cy="4828355"/>
          </a:xfrm>
          <a:prstGeom prst="rect">
            <a:avLst/>
          </a:prstGeom>
          <a:ln w="28575" cmpd="sng">
            <a:solidFill>
              <a:srgbClr val="FFFFFF"/>
            </a:solidFill>
          </a:ln>
        </p:spPr>
      </p:pic>
      <p:pic>
        <p:nvPicPr>
          <p:cNvPr id="3" name="Image 2" descr="DSC_6134_644.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7944" y="3573016"/>
            <a:ext cx="6038280" cy="3436394"/>
          </a:xfrm>
          <a:prstGeom prst="rect">
            <a:avLst/>
          </a:prstGeom>
          <a:ln w="28575" cmpd="sng">
            <a:solidFill>
              <a:srgbClr val="FFFFFF"/>
            </a:solid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457200" y="1125538"/>
            <a:ext cx="8435280" cy="3527598"/>
          </a:xfrm>
          <a:prstGeom prst="rect">
            <a:avLst/>
          </a:prstGeom>
          <a:noFill/>
        </p:spPr>
        <p:txBody>
          <a:bodyPr/>
          <a:lstStyle/>
          <a:p>
            <a:pPr marL="0" indent="0" eaLnBrk="1" hangingPunct="1">
              <a:spcBef>
                <a:spcPts val="0"/>
              </a:spcBef>
              <a:spcAft>
                <a:spcPts val="0"/>
              </a:spcAft>
              <a:buClr>
                <a:srgbClr val="1166B1"/>
              </a:buClr>
              <a:buSzPct val="120000"/>
              <a:buNone/>
              <a:defRPr/>
            </a:pPr>
            <a:r>
              <a:rPr lang="en-GB" sz="2000" dirty="0" smtClean="0">
                <a:latin typeface="Trebuchet MS"/>
                <a:cs typeface="Trebuchet MS"/>
              </a:rPr>
              <a:t> </a:t>
            </a:r>
          </a:p>
          <a:p>
            <a:pPr eaLnBrk="1" hangingPunct="1">
              <a:spcBef>
                <a:spcPts val="0"/>
              </a:spcBef>
              <a:spcAft>
                <a:spcPts val="0"/>
              </a:spcAft>
              <a:buClr>
                <a:srgbClr val="1166B1"/>
              </a:buClr>
              <a:buSzPct val="120000"/>
              <a:defRPr/>
            </a:pPr>
            <a:r>
              <a:rPr lang="fr-FR" sz="2000" b="1" dirty="0">
                <a:latin typeface="Trebuchet MS"/>
                <a:cs typeface="Trebuchet MS"/>
              </a:rPr>
              <a:t>ECORD </a:t>
            </a:r>
            <a:r>
              <a:rPr lang="fr-FR" sz="2000" b="1" dirty="0" err="1">
                <a:latin typeface="Trebuchet MS"/>
                <a:cs typeface="Trebuchet MS"/>
              </a:rPr>
              <a:t>Annual</a:t>
            </a:r>
            <a:r>
              <a:rPr lang="fr-FR" sz="2000" b="1" dirty="0">
                <a:latin typeface="Trebuchet MS"/>
                <a:cs typeface="Trebuchet MS"/>
              </a:rPr>
              <a:t> Report 2014: </a:t>
            </a:r>
            <a:r>
              <a:rPr lang="fr-FR" sz="2000" dirty="0">
                <a:latin typeface="Trebuchet MS"/>
                <a:cs typeface="Trebuchet MS"/>
              </a:rPr>
              <a:t>to </a:t>
            </a:r>
            <a:r>
              <a:rPr lang="fr-FR" sz="2000" dirty="0" err="1">
                <a:latin typeface="Trebuchet MS"/>
                <a:cs typeface="Trebuchet MS"/>
              </a:rPr>
              <a:t>be</a:t>
            </a:r>
            <a:r>
              <a:rPr lang="fr-FR" sz="2000" dirty="0">
                <a:latin typeface="Trebuchet MS"/>
                <a:cs typeface="Trebuchet MS"/>
              </a:rPr>
              <a:t> </a:t>
            </a:r>
            <a:r>
              <a:rPr lang="fr-FR" sz="2000" dirty="0" err="1">
                <a:latin typeface="Trebuchet MS"/>
                <a:cs typeface="Trebuchet MS"/>
              </a:rPr>
              <a:t>released</a:t>
            </a:r>
            <a:r>
              <a:rPr lang="fr-FR" sz="2000" dirty="0">
                <a:latin typeface="Trebuchet MS"/>
                <a:cs typeface="Trebuchet MS"/>
              </a:rPr>
              <a:t> </a:t>
            </a:r>
            <a:r>
              <a:rPr lang="fr-FR" sz="2000" dirty="0" err="1">
                <a:solidFill>
                  <a:srgbClr val="CC0000"/>
                </a:solidFill>
                <a:latin typeface="Trebuchet MS"/>
                <a:cs typeface="Trebuchet MS"/>
              </a:rPr>
              <a:t>early</a:t>
            </a:r>
            <a:r>
              <a:rPr lang="fr-FR" sz="2000" dirty="0">
                <a:solidFill>
                  <a:srgbClr val="CC0000"/>
                </a:solidFill>
                <a:latin typeface="Trebuchet MS"/>
                <a:cs typeface="Trebuchet MS"/>
              </a:rPr>
              <a:t> March 2015</a:t>
            </a:r>
          </a:p>
          <a:p>
            <a:pPr eaLnBrk="1" hangingPunct="1">
              <a:spcBef>
                <a:spcPts val="0"/>
              </a:spcBef>
              <a:spcAft>
                <a:spcPts val="0"/>
              </a:spcAft>
              <a:buSzPct val="120000"/>
              <a:buFont typeface="Symbol" charset="0"/>
              <a:buChar char=""/>
              <a:defRPr/>
            </a:pPr>
            <a:r>
              <a:rPr lang="en-GB" sz="2000" i="1" dirty="0" smtClean="0">
                <a:solidFill>
                  <a:srgbClr val="000000"/>
                </a:solidFill>
                <a:latin typeface="Trebuchet MS"/>
                <a:cs typeface="Trebuchet MS"/>
              </a:rPr>
              <a:t>Gilbert</a:t>
            </a:r>
          </a:p>
          <a:p>
            <a:pPr marL="0" indent="0" eaLnBrk="1" hangingPunct="1">
              <a:spcBef>
                <a:spcPts val="0"/>
              </a:spcBef>
              <a:spcAft>
                <a:spcPts val="0"/>
              </a:spcAft>
              <a:buSzPct val="120000"/>
              <a:buNone/>
              <a:defRPr/>
            </a:pPr>
            <a:endParaRPr lang="en-GB" sz="2000" i="1" dirty="0" smtClean="0">
              <a:solidFill>
                <a:srgbClr val="000000"/>
              </a:solidFill>
              <a:latin typeface="Trebuchet MS"/>
              <a:cs typeface="Trebuchet MS"/>
            </a:endParaRPr>
          </a:p>
          <a:p>
            <a:pPr eaLnBrk="1" hangingPunct="1">
              <a:spcBef>
                <a:spcPts val="0"/>
              </a:spcBef>
              <a:spcAft>
                <a:spcPts val="0"/>
              </a:spcAft>
              <a:buClr>
                <a:srgbClr val="1166B1"/>
              </a:buClr>
              <a:buSzPct val="120000"/>
              <a:defRPr/>
            </a:pPr>
            <a:r>
              <a:rPr lang="en-GB" sz="2000" b="1" dirty="0">
                <a:latin typeface="Trebuchet MS"/>
                <a:cs typeface="Trebuchet MS"/>
              </a:rPr>
              <a:t>IODP </a:t>
            </a:r>
            <a:r>
              <a:rPr lang="en-GB" sz="2000" dirty="0">
                <a:latin typeface="Trebuchet MS"/>
                <a:cs typeface="Trebuchet MS"/>
              </a:rPr>
              <a:t>Book </a:t>
            </a:r>
            <a:r>
              <a:rPr lang="en-GB" sz="2000" dirty="0" smtClean="0">
                <a:latin typeface="Trebuchet MS"/>
                <a:cs typeface="Trebuchet MS"/>
              </a:rPr>
              <a:t>(publ. </a:t>
            </a:r>
            <a:r>
              <a:rPr lang="en-GB" sz="2000" dirty="0">
                <a:latin typeface="Trebuchet MS"/>
                <a:cs typeface="Trebuchet MS"/>
              </a:rPr>
              <a:t>December </a:t>
            </a:r>
            <a:r>
              <a:rPr lang="en-GB" sz="2000" dirty="0" smtClean="0">
                <a:latin typeface="Trebuchet MS"/>
                <a:cs typeface="Trebuchet MS"/>
              </a:rPr>
              <a:t>2014) @ EGU 2015 </a:t>
            </a:r>
            <a:r>
              <a:rPr lang="en-GB" sz="2000" b="1" dirty="0" smtClean="0">
                <a:solidFill>
                  <a:srgbClr val="FF0000"/>
                </a:solidFill>
                <a:latin typeface="Trebuchet MS"/>
                <a:cs typeface="Trebuchet MS"/>
              </a:rPr>
              <a:t>=</a:t>
            </a:r>
            <a:r>
              <a:rPr lang="en-GB" sz="2000" dirty="0">
                <a:solidFill>
                  <a:srgbClr val="FF0000"/>
                </a:solidFill>
                <a:latin typeface="Trebuchet MS"/>
                <a:cs typeface="Trebuchet MS"/>
              </a:rPr>
              <a:t>&gt;  </a:t>
            </a:r>
            <a:r>
              <a:rPr lang="en-GB" sz="2000" i="1" dirty="0" smtClean="0">
                <a:latin typeface="Trebuchet MS"/>
                <a:cs typeface="Trebuchet MS"/>
              </a:rPr>
              <a:t>Albert</a:t>
            </a:r>
            <a:endParaRPr lang="en-GB" sz="2000" i="1" dirty="0">
              <a:solidFill>
                <a:srgbClr val="000000"/>
              </a:solidFill>
              <a:latin typeface="Trebuchet MS"/>
              <a:cs typeface="Trebuchet MS"/>
            </a:endParaRPr>
          </a:p>
          <a:p>
            <a:pPr eaLnBrk="1" hangingPunct="1">
              <a:spcBef>
                <a:spcPts val="0"/>
              </a:spcBef>
              <a:spcAft>
                <a:spcPts val="0"/>
              </a:spcAft>
              <a:buClr>
                <a:srgbClr val="1166B1"/>
              </a:buClr>
              <a:buSzPct val="120000"/>
              <a:buFont typeface="Arial"/>
              <a:buChar char="•"/>
              <a:defRPr/>
            </a:pPr>
            <a:endParaRPr lang="en-GB" sz="2000" dirty="0" smtClean="0">
              <a:latin typeface="Trebuchet MS"/>
              <a:cs typeface="Trebuchet MS"/>
            </a:endParaRPr>
          </a:p>
          <a:p>
            <a:pPr eaLnBrk="1" hangingPunct="1">
              <a:spcBef>
                <a:spcPts val="0"/>
              </a:spcBef>
              <a:spcAft>
                <a:spcPts val="0"/>
              </a:spcAft>
              <a:buClr>
                <a:srgbClr val="1166B1"/>
              </a:buClr>
              <a:buSzPct val="120000"/>
              <a:buFont typeface="Arial"/>
              <a:buChar char="•"/>
              <a:defRPr/>
            </a:pPr>
            <a:r>
              <a:rPr lang="en-GB" sz="2000" b="1" i="1" dirty="0" smtClean="0">
                <a:latin typeface="Trebuchet MS"/>
                <a:cs typeface="Trebuchet MS"/>
              </a:rPr>
              <a:t>Scientific Drilling</a:t>
            </a:r>
            <a:r>
              <a:rPr lang="en-GB" sz="2000" dirty="0" smtClean="0">
                <a:latin typeface="Trebuchet MS"/>
                <a:cs typeface="Trebuchet MS"/>
              </a:rPr>
              <a:t>: last and future issues </a:t>
            </a:r>
            <a:r>
              <a:rPr lang="en-GB" sz="2000" b="1" dirty="0">
                <a:solidFill>
                  <a:srgbClr val="FF0000"/>
                </a:solidFill>
                <a:latin typeface="Trebuchet MS"/>
                <a:cs typeface="Trebuchet MS"/>
              </a:rPr>
              <a:t>=</a:t>
            </a:r>
            <a:r>
              <a:rPr lang="en-GB" sz="2000" dirty="0">
                <a:solidFill>
                  <a:srgbClr val="FF0000"/>
                </a:solidFill>
                <a:latin typeface="Trebuchet MS"/>
                <a:cs typeface="Trebuchet MS"/>
              </a:rPr>
              <a:t>&gt;  </a:t>
            </a:r>
            <a:r>
              <a:rPr lang="en-GB" sz="2000" i="1" dirty="0" smtClean="0">
                <a:latin typeface="Trebuchet MS"/>
                <a:cs typeface="Trebuchet MS"/>
              </a:rPr>
              <a:t>Thomas</a:t>
            </a:r>
          </a:p>
          <a:p>
            <a:pPr eaLnBrk="1" hangingPunct="1">
              <a:spcBef>
                <a:spcPts val="0"/>
              </a:spcBef>
              <a:spcAft>
                <a:spcPts val="0"/>
              </a:spcAft>
              <a:buClr>
                <a:srgbClr val="1166B1"/>
              </a:buClr>
              <a:buSzPct val="120000"/>
              <a:buFont typeface="Arial"/>
              <a:buChar char="•"/>
              <a:defRPr/>
            </a:pPr>
            <a:endParaRPr lang="en-GB" sz="2000" i="1" dirty="0" smtClean="0">
              <a:latin typeface="Trebuchet MS"/>
              <a:cs typeface="Trebuchet MS"/>
            </a:endParaRPr>
          </a:p>
          <a:p>
            <a:pPr eaLnBrk="1" hangingPunct="1">
              <a:spcBef>
                <a:spcPts val="0"/>
              </a:spcBef>
              <a:spcAft>
                <a:spcPts val="0"/>
              </a:spcAft>
              <a:buClr>
                <a:srgbClr val="1166B1"/>
              </a:buClr>
              <a:buSzPct val="120000"/>
              <a:buFont typeface="Arial"/>
              <a:buChar char="•"/>
              <a:defRPr/>
            </a:pPr>
            <a:endParaRPr lang="en-GB" sz="2000" i="1" dirty="0">
              <a:latin typeface="Trebuchet MS"/>
              <a:cs typeface="Trebuchet MS"/>
            </a:endParaRPr>
          </a:p>
          <a:p>
            <a:pPr eaLnBrk="1" hangingPunct="1">
              <a:spcBef>
                <a:spcPts val="0"/>
              </a:spcBef>
              <a:spcAft>
                <a:spcPts val="0"/>
              </a:spcAft>
              <a:buClr>
                <a:srgbClr val="1166B1"/>
              </a:buClr>
              <a:buSzPct val="120000"/>
              <a:buFont typeface="Arial"/>
              <a:buChar char="•"/>
              <a:defRPr/>
            </a:pPr>
            <a:endParaRPr lang="en-GB" sz="2000" i="1" dirty="0" smtClean="0">
              <a:latin typeface="Trebuchet MS"/>
              <a:cs typeface="Trebuchet MS"/>
            </a:endParaRPr>
          </a:p>
          <a:p>
            <a:pPr eaLnBrk="1" hangingPunct="1">
              <a:spcBef>
                <a:spcPts val="0"/>
              </a:spcBef>
              <a:spcAft>
                <a:spcPts val="0"/>
              </a:spcAft>
              <a:buClr>
                <a:srgbClr val="1166B1"/>
              </a:buClr>
              <a:buSzPct val="120000"/>
              <a:buFont typeface="Arial"/>
              <a:buChar char="•"/>
              <a:defRPr/>
            </a:pPr>
            <a:endParaRPr lang="en-GB" sz="2000" dirty="0" smtClean="0">
              <a:latin typeface="Trebuchet MS"/>
              <a:cs typeface="Trebuchet MS"/>
            </a:endParaRPr>
          </a:p>
          <a:p>
            <a:pPr eaLnBrk="1" hangingPunct="1">
              <a:spcBef>
                <a:spcPts val="0"/>
              </a:spcBef>
              <a:spcAft>
                <a:spcPts val="0"/>
              </a:spcAft>
              <a:buClr>
                <a:srgbClr val="1166B1"/>
              </a:buClr>
              <a:buSzPct val="120000"/>
              <a:buFont typeface="Arial"/>
              <a:buChar char="•"/>
              <a:defRPr/>
            </a:pPr>
            <a:endParaRPr lang="fr-FR" sz="2000" dirty="0">
              <a:latin typeface="Trebuchet MS"/>
              <a:cs typeface="Trebuchet MS"/>
            </a:endParaRPr>
          </a:p>
          <a:p>
            <a:pPr eaLnBrk="1" hangingPunct="1">
              <a:spcBef>
                <a:spcPts val="0"/>
              </a:spcBef>
              <a:spcAft>
                <a:spcPts val="0"/>
              </a:spcAft>
              <a:buClr>
                <a:srgbClr val="1166B1"/>
              </a:buClr>
              <a:buSzPct val="120000"/>
              <a:buFont typeface="Arial"/>
              <a:buChar char="•"/>
              <a:defRPr/>
            </a:pPr>
            <a:r>
              <a:rPr lang="fr-FR" sz="2000" b="1" dirty="0" smtClean="0">
                <a:solidFill>
                  <a:srgbClr val="000000"/>
                </a:solidFill>
                <a:latin typeface="Trebuchet MS"/>
                <a:cs typeface="Trebuchet MS"/>
              </a:rPr>
              <a:t>Newsletter #24</a:t>
            </a:r>
            <a:r>
              <a:rPr lang="fr-FR" sz="2000" dirty="0" smtClean="0">
                <a:solidFill>
                  <a:srgbClr val="000000"/>
                </a:solidFill>
                <a:latin typeface="Trebuchet MS"/>
                <a:cs typeface="Trebuchet MS"/>
              </a:rPr>
              <a:t> - April 2015</a:t>
            </a:r>
          </a:p>
        </p:txBody>
      </p:sp>
      <p:sp>
        <p:nvSpPr>
          <p:cNvPr id="9" name="Rectangle 3"/>
          <p:cNvSpPr>
            <a:spLocks noChangeArrowheads="1"/>
          </p:cNvSpPr>
          <p:nvPr/>
        </p:nvSpPr>
        <p:spPr bwMode="auto">
          <a:xfrm>
            <a:off x="468313" y="228600"/>
            <a:ext cx="867568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4. Publications</a:t>
            </a:r>
            <a:endParaRPr lang="en-GB" sz="3200" b="0" dirty="0">
              <a:solidFill>
                <a:srgbClr val="1258B1"/>
              </a:solidFill>
              <a:effectLst>
                <a:outerShdw blurRad="50800" dist="38100" dir="2700000" algn="tl" rotWithShape="0">
                  <a:prstClr val="black">
                    <a:alpha val="40000"/>
                  </a:prstClr>
                </a:outerShdw>
              </a:effectLst>
              <a:latin typeface="GeoSlab703 Md BT"/>
              <a:cs typeface="GeoSlab703 Md BT"/>
            </a:endParaRPr>
          </a:p>
        </p:txBody>
      </p:sp>
      <p:sp>
        <p:nvSpPr>
          <p:cNvPr id="7"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
        <p:nvSpPr>
          <p:cNvPr id="15" name="Rectangle 2"/>
          <p:cNvSpPr txBox="1">
            <a:spLocks noChangeArrowheads="1"/>
          </p:cNvSpPr>
          <p:nvPr/>
        </p:nvSpPr>
        <p:spPr>
          <a:xfrm>
            <a:off x="827584" y="3429000"/>
            <a:ext cx="6984776" cy="1152127"/>
          </a:xfrm>
          <a:prstGeom prst="rect">
            <a:avLst/>
          </a:prstGeom>
          <a:solidFill>
            <a:srgbClr val="FFFFFF"/>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0"/>
              </a:spcBef>
              <a:buSzPct val="120000"/>
              <a:buFontTx/>
              <a:buNone/>
              <a:defRPr/>
            </a:pPr>
            <a:r>
              <a:rPr lang="fr-FR" sz="1600" dirty="0" smtClean="0">
                <a:solidFill>
                  <a:srgbClr val="FF0000"/>
                </a:solidFill>
                <a:latin typeface="Trebuchet MS"/>
                <a:cs typeface="Trebuchet MS"/>
              </a:rPr>
              <a:t>Action </a:t>
            </a:r>
            <a:r>
              <a:rPr lang="fr-FR" sz="1600" dirty="0" err="1" smtClean="0">
                <a:solidFill>
                  <a:srgbClr val="FF0000"/>
                </a:solidFill>
                <a:latin typeface="Trebuchet MS"/>
                <a:cs typeface="Trebuchet MS"/>
              </a:rPr>
              <a:t>Scientific</a:t>
            </a:r>
            <a:r>
              <a:rPr lang="fr-FR" sz="1600" dirty="0" smtClean="0">
                <a:solidFill>
                  <a:srgbClr val="FF0000"/>
                </a:solidFill>
                <a:latin typeface="Trebuchet MS"/>
                <a:cs typeface="Trebuchet MS"/>
              </a:rPr>
              <a:t> </a:t>
            </a:r>
            <a:r>
              <a:rPr lang="fr-FR" sz="1600" dirty="0" err="1" smtClean="0">
                <a:solidFill>
                  <a:srgbClr val="FF0000"/>
                </a:solidFill>
                <a:latin typeface="Trebuchet MS"/>
                <a:cs typeface="Trebuchet MS"/>
              </a:rPr>
              <a:t>Drilling</a:t>
            </a:r>
            <a:r>
              <a:rPr lang="fr-FR" sz="1600" dirty="0" smtClean="0">
                <a:solidFill>
                  <a:srgbClr val="FF0000"/>
                </a:solidFill>
                <a:latin typeface="Trebuchet MS"/>
                <a:cs typeface="Trebuchet MS"/>
              </a:rPr>
              <a:t> Journal (GC)</a:t>
            </a:r>
          </a:p>
          <a:p>
            <a:pPr marL="0" indent="0" eaLnBrk="1" hangingPunct="1">
              <a:spcBef>
                <a:spcPts val="0"/>
              </a:spcBef>
              <a:buSzPct val="120000"/>
              <a:buFontTx/>
              <a:buNone/>
              <a:defRPr/>
            </a:pPr>
            <a:r>
              <a:rPr lang="fr-FR" sz="1600" b="0" dirty="0" smtClean="0">
                <a:latin typeface="Trebuchet MS"/>
                <a:cs typeface="Trebuchet MS"/>
              </a:rPr>
              <a:t>On </a:t>
            </a:r>
            <a:r>
              <a:rPr lang="fr-FR" sz="1600" b="0" dirty="0" err="1" smtClean="0">
                <a:latin typeface="Trebuchet MS"/>
                <a:cs typeface="Trebuchet MS"/>
              </a:rPr>
              <a:t>behalf</a:t>
            </a:r>
            <a:r>
              <a:rPr lang="fr-FR" sz="1600" b="0" dirty="0" smtClean="0">
                <a:latin typeface="Trebuchet MS"/>
                <a:cs typeface="Trebuchet MS"/>
              </a:rPr>
              <a:t> of the editors to contact the IODP </a:t>
            </a:r>
            <a:r>
              <a:rPr lang="fr-FR" sz="1600" b="0" dirty="0" err="1" smtClean="0">
                <a:latin typeface="Trebuchet MS"/>
                <a:cs typeface="Trebuchet MS"/>
              </a:rPr>
              <a:t>operators</a:t>
            </a:r>
            <a:r>
              <a:rPr lang="fr-FR" sz="1600" b="0" dirty="0" smtClean="0">
                <a:latin typeface="Trebuchet MS"/>
                <a:cs typeface="Trebuchet MS"/>
              </a:rPr>
              <a:t> </a:t>
            </a:r>
            <a:r>
              <a:rPr lang="fr-FR" sz="1600" b="0" dirty="0" err="1" smtClean="0">
                <a:latin typeface="Trebuchet MS"/>
                <a:cs typeface="Trebuchet MS"/>
              </a:rPr>
              <a:t>regarding</a:t>
            </a:r>
            <a:r>
              <a:rPr lang="fr-FR" sz="1600" b="0" dirty="0" smtClean="0">
                <a:latin typeface="Trebuchet MS"/>
                <a:cs typeface="Trebuchet MS"/>
              </a:rPr>
              <a:t> the </a:t>
            </a:r>
            <a:r>
              <a:rPr lang="fr-FR" sz="1600" b="0" dirty="0" err="1" smtClean="0">
                <a:latin typeface="Trebuchet MS"/>
                <a:cs typeface="Trebuchet MS"/>
              </a:rPr>
              <a:t>expedition</a:t>
            </a:r>
            <a:r>
              <a:rPr lang="fr-FR" sz="1600" b="0" dirty="0" smtClean="0">
                <a:latin typeface="Trebuchet MS"/>
                <a:cs typeface="Trebuchet MS"/>
              </a:rPr>
              <a:t> science reports to </a:t>
            </a:r>
            <a:r>
              <a:rPr lang="fr-FR" sz="1600" b="0" dirty="0" err="1" smtClean="0">
                <a:latin typeface="Trebuchet MS"/>
                <a:cs typeface="Trebuchet MS"/>
              </a:rPr>
              <a:t>be</a:t>
            </a:r>
            <a:r>
              <a:rPr lang="fr-FR" sz="1600" b="0" dirty="0" smtClean="0">
                <a:latin typeface="Trebuchet MS"/>
                <a:cs typeface="Trebuchet MS"/>
              </a:rPr>
              <a:t> </a:t>
            </a:r>
            <a:r>
              <a:rPr lang="fr-FR" sz="1600" b="0" dirty="0" err="1" smtClean="0">
                <a:latin typeface="Trebuchet MS"/>
                <a:cs typeface="Trebuchet MS"/>
              </a:rPr>
              <a:t>submitted</a:t>
            </a:r>
            <a:r>
              <a:rPr lang="fr-FR" sz="1600" b="0" dirty="0" smtClean="0">
                <a:latin typeface="Trebuchet MS"/>
                <a:cs typeface="Trebuchet MS"/>
              </a:rPr>
              <a:t> by the </a:t>
            </a:r>
            <a:r>
              <a:rPr lang="fr-FR" sz="1600" b="0" dirty="0" err="1" smtClean="0">
                <a:latin typeface="Trebuchet MS"/>
                <a:cs typeface="Trebuchet MS"/>
              </a:rPr>
              <a:t>Co-chiefs</a:t>
            </a:r>
            <a:r>
              <a:rPr lang="fr-FR" sz="1600" b="0" dirty="0" smtClean="0">
                <a:latin typeface="Trebuchet MS"/>
                <a:cs typeface="Trebuchet MS"/>
              </a:rPr>
              <a:t> </a:t>
            </a:r>
            <a:r>
              <a:rPr lang="fr-FR" sz="1600" b="0" dirty="0" err="1" smtClean="0">
                <a:latin typeface="Trebuchet MS"/>
                <a:cs typeface="Trebuchet MS"/>
              </a:rPr>
              <a:t>Scientists</a:t>
            </a:r>
            <a:r>
              <a:rPr lang="fr-FR" sz="1600" b="0" dirty="0" smtClean="0">
                <a:latin typeface="Trebuchet MS"/>
                <a:cs typeface="Trebuchet MS"/>
              </a:rPr>
              <a:t> to </a:t>
            </a:r>
            <a:r>
              <a:rPr lang="fr-FR" sz="1600" b="0" i="1" dirty="0" err="1" smtClean="0">
                <a:latin typeface="Trebuchet MS"/>
                <a:cs typeface="Trebuchet MS"/>
              </a:rPr>
              <a:t>Scientific</a:t>
            </a:r>
            <a:r>
              <a:rPr lang="fr-FR" sz="1600" b="0" i="1" dirty="0" smtClean="0">
                <a:latin typeface="Trebuchet MS"/>
                <a:cs typeface="Trebuchet MS"/>
              </a:rPr>
              <a:t> </a:t>
            </a:r>
            <a:r>
              <a:rPr lang="fr-FR" sz="1600" b="0" i="1" dirty="0" err="1" smtClean="0">
                <a:latin typeface="Trebuchet MS"/>
                <a:cs typeface="Trebuchet MS"/>
              </a:rPr>
              <a:t>Drilling</a:t>
            </a:r>
            <a:r>
              <a:rPr lang="fr-FR" sz="1600" b="0" i="1" dirty="0" smtClean="0">
                <a:latin typeface="Trebuchet MS"/>
                <a:cs typeface="Trebuchet MS"/>
              </a:rPr>
              <a:t> </a:t>
            </a:r>
            <a:r>
              <a:rPr lang="fr-FR" sz="1600" b="0" dirty="0" smtClean="0">
                <a:latin typeface="Trebuchet MS"/>
                <a:cs typeface="Trebuchet MS"/>
              </a:rPr>
              <a:t>journal</a:t>
            </a:r>
          </a:p>
        </p:txBody>
      </p:sp>
    </p:spTree>
    <p:extLst>
      <p:ext uri="{BB962C8B-B14F-4D97-AF65-F5344CB8AC3E}">
        <p14:creationId xmlns:p14="http://schemas.microsoft.com/office/powerpoint/2010/main" val="14195505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83568" y="1340768"/>
            <a:ext cx="8064896" cy="1152128"/>
          </a:xfrm>
          <a:prstGeom prst="rect">
            <a:avLst/>
          </a:prstGeom>
        </p:spPr>
        <p:txBody>
          <a:bodyPr/>
          <a:lstStyle/>
          <a:p>
            <a:pPr eaLnBrk="1" hangingPunct="1">
              <a:lnSpc>
                <a:spcPct val="90000"/>
              </a:lnSpc>
              <a:buSzPct val="120000"/>
              <a:buFontTx/>
              <a:buNone/>
              <a:defRPr/>
            </a:pPr>
            <a:r>
              <a:rPr lang="fr-FR" sz="2400" b="1" dirty="0" smtClean="0">
                <a:latin typeface="Trebuchet MS"/>
                <a:cs typeface="Trebuchet MS"/>
              </a:rPr>
              <a:t>ECORD Newsletter - </a:t>
            </a:r>
            <a:r>
              <a:rPr lang="fr-FR" sz="2000" dirty="0" err="1" smtClean="0">
                <a:latin typeface="Trebuchet MS"/>
                <a:cs typeface="Trebuchet MS"/>
              </a:rPr>
              <a:t>Next</a:t>
            </a:r>
            <a:r>
              <a:rPr lang="fr-FR" sz="2000" dirty="0" smtClean="0">
                <a:latin typeface="Trebuchet MS"/>
                <a:cs typeface="Trebuchet MS"/>
              </a:rPr>
              <a:t> issue #24 – April 2014 (AGU 2014)</a:t>
            </a:r>
          </a:p>
          <a:p>
            <a:pPr eaLnBrk="1" hangingPunct="1">
              <a:lnSpc>
                <a:spcPct val="90000"/>
              </a:lnSpc>
              <a:buSzPct val="120000"/>
              <a:buFontTx/>
              <a:buNone/>
              <a:defRPr/>
            </a:pPr>
            <a:r>
              <a:rPr lang="fr-FR" sz="2000" dirty="0" smtClean="0">
                <a:latin typeface="Trebuchet MS"/>
                <a:cs typeface="Trebuchet MS"/>
              </a:rPr>
              <a:t>Deadline for </a:t>
            </a:r>
            <a:r>
              <a:rPr lang="fr-FR" sz="2000" dirty="0" err="1" smtClean="0">
                <a:latin typeface="Trebuchet MS"/>
                <a:cs typeface="Trebuchet MS"/>
              </a:rPr>
              <a:t>contributors</a:t>
            </a:r>
            <a:r>
              <a:rPr lang="fr-FR" sz="2000" dirty="0" smtClean="0">
                <a:latin typeface="Trebuchet MS"/>
                <a:cs typeface="Trebuchet MS"/>
              </a:rPr>
              <a:t>: </a:t>
            </a:r>
            <a:r>
              <a:rPr lang="fr-FR" sz="2400" b="1" dirty="0" smtClean="0">
                <a:solidFill>
                  <a:srgbClr val="FF0000"/>
                </a:solidFill>
                <a:latin typeface="Trebuchet MS"/>
                <a:cs typeface="Trebuchet MS"/>
              </a:rPr>
              <a:t>15 March</a:t>
            </a:r>
          </a:p>
          <a:p>
            <a:pPr eaLnBrk="1" hangingPunct="1">
              <a:lnSpc>
                <a:spcPct val="90000"/>
              </a:lnSpc>
              <a:buSzPct val="120000"/>
              <a:buFontTx/>
              <a:buNone/>
              <a:defRPr/>
            </a:pPr>
            <a:endParaRPr lang="en-GB" sz="2400" b="1" dirty="0" smtClean="0">
              <a:latin typeface="Trebuchet MS"/>
              <a:cs typeface="Trebuchet MS"/>
            </a:endParaRPr>
          </a:p>
          <a:p>
            <a:pPr eaLnBrk="1" hangingPunct="1">
              <a:lnSpc>
                <a:spcPct val="90000"/>
              </a:lnSpc>
              <a:buSzPct val="120000"/>
              <a:buFontTx/>
              <a:buNone/>
              <a:defRPr/>
            </a:pPr>
            <a:endParaRPr lang="en-GB" sz="1800" b="1" dirty="0" smtClean="0">
              <a:latin typeface="Helvetica"/>
              <a:cs typeface="Helvetica"/>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611188" y="228600"/>
            <a:ext cx="8137525"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4. Publications</a:t>
            </a:r>
          </a:p>
        </p:txBody>
      </p:sp>
      <p:sp>
        <p:nvSpPr>
          <p:cNvPr id="9" name="Text Box 19"/>
          <p:cNvSpPr txBox="1">
            <a:spLocks noChangeArrowheads="1"/>
          </p:cNvSpPr>
          <p:nvPr/>
        </p:nvSpPr>
        <p:spPr bwMode="auto">
          <a:xfrm>
            <a:off x="-323850" y="6381750"/>
            <a:ext cx="9791700" cy="523220"/>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p>
          <a:p>
            <a:pPr>
              <a:defRPr/>
            </a:pPr>
            <a:endParaRPr lang="fr-FR" sz="1400" b="0" dirty="0">
              <a:solidFill>
                <a:srgbClr val="000090"/>
              </a:solidFill>
              <a:latin typeface="Gill Sans" charset="0"/>
              <a:cs typeface="+mn-cs"/>
            </a:endParaRPr>
          </a:p>
        </p:txBody>
      </p:sp>
      <p:sp>
        <p:nvSpPr>
          <p:cNvPr id="3" name="Rectangle 2"/>
          <p:cNvSpPr/>
          <p:nvPr/>
        </p:nvSpPr>
        <p:spPr>
          <a:xfrm>
            <a:off x="539552" y="2276286"/>
            <a:ext cx="8604448" cy="3600986"/>
          </a:xfrm>
          <a:prstGeom prst="rect">
            <a:avLst/>
          </a:prstGeom>
        </p:spPr>
        <p:txBody>
          <a:bodyPr wrap="square">
            <a:spAutoFit/>
          </a:bodyPr>
          <a:lstStyle/>
          <a:p>
            <a:pPr marL="342900" indent="-342000" eaLnBrk="1" hangingPunct="1">
              <a:lnSpc>
                <a:spcPct val="160000"/>
              </a:lnSpc>
              <a:buClr>
                <a:srgbClr val="1166B1"/>
              </a:buClr>
              <a:buSzPct val="119000"/>
              <a:buFont typeface="Arial"/>
              <a:buChar char="•"/>
              <a:defRPr/>
            </a:pPr>
            <a:r>
              <a:rPr lang="fr-FR" sz="2400" b="0" dirty="0" err="1" smtClean="0">
                <a:latin typeface="Trebuchet MS"/>
                <a:cs typeface="Trebuchet MS"/>
              </a:rPr>
              <a:t>Overview</a:t>
            </a:r>
            <a:r>
              <a:rPr lang="fr-FR" sz="2400" b="0" dirty="0" smtClean="0">
                <a:latin typeface="Trebuchet MS"/>
                <a:cs typeface="Trebuchet MS"/>
              </a:rPr>
              <a:t>: Gilbert and </a:t>
            </a:r>
            <a:r>
              <a:rPr lang="fr-FR" sz="2400" b="0" dirty="0" smtClean="0">
                <a:solidFill>
                  <a:srgbClr val="FF0000"/>
                </a:solidFill>
                <a:latin typeface="Trebuchet MS"/>
                <a:cs typeface="Trebuchet MS"/>
              </a:rPr>
              <a:t>M. </a:t>
            </a:r>
            <a:r>
              <a:rPr lang="fr-FR" sz="2400" b="0" dirty="0" err="1" smtClean="0">
                <a:solidFill>
                  <a:srgbClr val="FF0000"/>
                </a:solidFill>
                <a:latin typeface="Trebuchet MS"/>
                <a:cs typeface="Trebuchet MS"/>
              </a:rPr>
              <a:t>Diament</a:t>
            </a:r>
            <a:endParaRPr lang="fr-FR" sz="2400" b="0" dirty="0" smtClean="0">
              <a:solidFill>
                <a:srgbClr val="FF0000"/>
              </a:solidFill>
              <a:latin typeface="Trebuchet MS"/>
              <a:cs typeface="Trebuchet MS"/>
            </a:endParaRPr>
          </a:p>
          <a:p>
            <a:pPr marL="342900" indent="-342000" eaLnBrk="1" hangingPunct="1">
              <a:lnSpc>
                <a:spcPct val="160000"/>
              </a:lnSpc>
              <a:buClr>
                <a:srgbClr val="1166B1"/>
              </a:buClr>
              <a:buSzPct val="119000"/>
              <a:buFont typeface="Arial"/>
              <a:buChar char="•"/>
              <a:defRPr/>
            </a:pPr>
            <a:r>
              <a:rPr lang="fr-FR" sz="2400" b="0" dirty="0" err="1" smtClean="0">
                <a:latin typeface="Trebuchet MS"/>
                <a:cs typeface="Trebuchet MS"/>
              </a:rPr>
              <a:t>MagellanPlus</a:t>
            </a:r>
            <a:r>
              <a:rPr lang="fr-FR" sz="2400" b="0" dirty="0" smtClean="0">
                <a:latin typeface="Trebuchet MS"/>
                <a:cs typeface="Trebuchet MS"/>
              </a:rPr>
              <a:t> </a:t>
            </a:r>
            <a:r>
              <a:rPr lang="fr-FR" sz="2400" b="0" dirty="0">
                <a:latin typeface="Trebuchet MS"/>
                <a:cs typeface="Trebuchet MS"/>
              </a:rPr>
              <a:t>reports: </a:t>
            </a:r>
            <a:r>
              <a:rPr lang="fr-FR" sz="2400" b="0" dirty="0" smtClean="0">
                <a:latin typeface="Trebuchet MS"/>
                <a:cs typeface="Trebuchet MS"/>
              </a:rPr>
              <a:t>Newfoundland </a:t>
            </a:r>
            <a:r>
              <a:rPr lang="fr-FR" sz="2400" b="0" dirty="0" err="1" smtClean="0">
                <a:latin typeface="Trebuchet MS"/>
                <a:cs typeface="Trebuchet MS"/>
              </a:rPr>
              <a:t>drilling</a:t>
            </a:r>
            <a:r>
              <a:rPr lang="fr-FR" sz="2400" b="0" dirty="0" smtClean="0">
                <a:latin typeface="Trebuchet MS"/>
                <a:cs typeface="Trebuchet MS"/>
              </a:rPr>
              <a:t>, S Atlantic</a:t>
            </a:r>
            <a:endParaRPr lang="fr-FR" sz="2400" b="0" dirty="0">
              <a:latin typeface="Trebuchet MS"/>
              <a:cs typeface="Trebuchet MS"/>
            </a:endParaRPr>
          </a:p>
          <a:p>
            <a:pPr marL="342900" indent="-342000" eaLnBrk="1" hangingPunct="1">
              <a:lnSpc>
                <a:spcPct val="160000"/>
              </a:lnSpc>
              <a:buClr>
                <a:srgbClr val="1166B1"/>
              </a:buClr>
              <a:buSzPct val="119000"/>
              <a:buFont typeface="Arial"/>
              <a:buChar char="•"/>
              <a:defRPr/>
            </a:pPr>
            <a:r>
              <a:rPr lang="fr-FR" sz="2400" b="0" dirty="0" smtClean="0">
                <a:latin typeface="Trebuchet MS"/>
                <a:cs typeface="Trebuchet MS"/>
              </a:rPr>
              <a:t>IODP </a:t>
            </a:r>
            <a:r>
              <a:rPr lang="fr-FR" sz="2400" b="0" dirty="0" err="1">
                <a:latin typeface="Trebuchet MS"/>
                <a:cs typeface="Trebuchet MS"/>
              </a:rPr>
              <a:t>P</a:t>
            </a:r>
            <a:r>
              <a:rPr lang="fr-FR" sz="2400" b="0" dirty="0" err="1" smtClean="0">
                <a:latin typeface="Trebuchet MS"/>
                <a:cs typeface="Trebuchet MS"/>
              </a:rPr>
              <a:t>roposal</a:t>
            </a:r>
            <a:r>
              <a:rPr lang="fr-FR" sz="2400" b="0" dirty="0" smtClean="0">
                <a:latin typeface="Trebuchet MS"/>
                <a:cs typeface="Trebuchet MS"/>
              </a:rPr>
              <a:t>: Maldives </a:t>
            </a:r>
            <a:r>
              <a:rPr lang="fr-FR" sz="2400" b="0" dirty="0" err="1" smtClean="0">
                <a:latin typeface="Trebuchet MS"/>
                <a:cs typeface="Trebuchet MS"/>
              </a:rPr>
              <a:t>Monsoon</a:t>
            </a:r>
            <a:r>
              <a:rPr lang="fr-FR" sz="2400" b="0" dirty="0" smtClean="0">
                <a:latin typeface="Trebuchet MS"/>
                <a:cs typeface="Trebuchet MS"/>
              </a:rPr>
              <a:t> (</a:t>
            </a:r>
            <a:r>
              <a:rPr lang="fr-FR" sz="2400" b="0" dirty="0" err="1" smtClean="0">
                <a:latin typeface="Trebuchet MS"/>
                <a:cs typeface="Trebuchet MS"/>
              </a:rPr>
              <a:t>Exp</a:t>
            </a:r>
            <a:r>
              <a:rPr lang="fr-FR" sz="2400" b="0" dirty="0" smtClean="0">
                <a:latin typeface="Trebuchet MS"/>
                <a:cs typeface="Trebuchet MS"/>
              </a:rPr>
              <a:t> 359)</a:t>
            </a:r>
            <a:endParaRPr lang="fr-FR" sz="2400" b="0" dirty="0">
              <a:latin typeface="Trebuchet MS"/>
              <a:cs typeface="Trebuchet MS"/>
            </a:endParaRPr>
          </a:p>
          <a:p>
            <a:pPr marL="342900" indent="-342000" eaLnBrk="1" hangingPunct="1">
              <a:lnSpc>
                <a:spcPct val="160000"/>
              </a:lnSpc>
              <a:buClr>
                <a:srgbClr val="1166B1"/>
              </a:buClr>
              <a:buSzPct val="119000"/>
              <a:buFont typeface="Arial"/>
              <a:buChar char="•"/>
              <a:defRPr/>
            </a:pPr>
            <a:r>
              <a:rPr lang="fr-FR" sz="2400" b="0" dirty="0" smtClean="0">
                <a:latin typeface="Trebuchet MS"/>
                <a:cs typeface="Trebuchet MS"/>
              </a:rPr>
              <a:t>IODP-ICDP </a:t>
            </a:r>
            <a:r>
              <a:rPr lang="fr-FR" sz="2400" b="0" dirty="0" err="1" smtClean="0">
                <a:latin typeface="Trebuchet MS"/>
                <a:cs typeface="Trebuchet MS"/>
              </a:rPr>
              <a:t>Amphibious</a:t>
            </a:r>
            <a:r>
              <a:rPr lang="fr-FR" sz="2400" b="0" dirty="0" smtClean="0">
                <a:latin typeface="Trebuchet MS"/>
                <a:cs typeface="Trebuchet MS"/>
              </a:rPr>
              <a:t> </a:t>
            </a:r>
            <a:r>
              <a:rPr lang="fr-FR" sz="2400" b="0" dirty="0" err="1" smtClean="0">
                <a:latin typeface="Trebuchet MS"/>
                <a:cs typeface="Trebuchet MS"/>
              </a:rPr>
              <a:t>Proposals</a:t>
            </a:r>
            <a:endParaRPr lang="fr-FR" sz="2400" b="0" dirty="0" smtClean="0">
              <a:latin typeface="Trebuchet MS"/>
              <a:cs typeface="Trebuchet MS"/>
            </a:endParaRPr>
          </a:p>
          <a:p>
            <a:pPr marL="342900" indent="-342000" eaLnBrk="1" hangingPunct="1">
              <a:lnSpc>
                <a:spcPct val="160000"/>
              </a:lnSpc>
              <a:buClr>
                <a:srgbClr val="1166B1"/>
              </a:buClr>
              <a:buSzPct val="119000"/>
              <a:buFont typeface="Arial"/>
              <a:buChar char="•"/>
              <a:defRPr/>
            </a:pPr>
            <a:r>
              <a:rPr lang="fr-FR" sz="2400" b="0" i="1" dirty="0" err="1" smtClean="0">
                <a:latin typeface="Trebuchet MS"/>
                <a:cs typeface="Trebuchet MS"/>
              </a:rPr>
              <a:t>Chikyu</a:t>
            </a:r>
            <a:r>
              <a:rPr lang="fr-FR" sz="2400" b="0" dirty="0" smtClean="0">
                <a:latin typeface="Trebuchet MS"/>
                <a:cs typeface="Trebuchet MS"/>
              </a:rPr>
              <a:t> </a:t>
            </a:r>
            <a:r>
              <a:rPr lang="fr-FR" sz="2400" b="0" dirty="0" err="1" smtClean="0">
                <a:latin typeface="Trebuchet MS"/>
                <a:cs typeface="Trebuchet MS"/>
              </a:rPr>
              <a:t>status</a:t>
            </a:r>
            <a:r>
              <a:rPr lang="fr-FR" sz="2400" b="0" dirty="0" smtClean="0">
                <a:latin typeface="Trebuchet MS"/>
                <a:cs typeface="Trebuchet MS"/>
              </a:rPr>
              <a:t> and plans</a:t>
            </a:r>
          </a:p>
          <a:p>
            <a:pPr marL="342900" indent="-342000" eaLnBrk="1" hangingPunct="1">
              <a:lnSpc>
                <a:spcPct val="160000"/>
              </a:lnSpc>
              <a:buClr>
                <a:srgbClr val="1166B1"/>
              </a:buClr>
              <a:buSzPct val="119000"/>
              <a:buFont typeface="Arial"/>
              <a:buChar char="•"/>
              <a:defRPr/>
            </a:pPr>
            <a:r>
              <a:rPr lang="fr-FR" sz="2400" b="0" dirty="0" smtClean="0">
                <a:latin typeface="Trebuchet MS"/>
                <a:cs typeface="Trebuchet MS"/>
              </a:rPr>
              <a:t>ICDP new science plan</a:t>
            </a:r>
            <a:endParaRPr lang="fr-FR" sz="2400" b="0" dirty="0">
              <a:latin typeface="Trebuchet MS"/>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1196975"/>
            <a:ext cx="8153400" cy="4895850"/>
          </a:xfrm>
          <a:prstGeom prst="rect">
            <a:avLst/>
          </a:prstGeom>
        </p:spPr>
        <p:txBody>
          <a:bodyPr/>
          <a:lstStyle/>
          <a:p>
            <a:pPr eaLnBrk="1" hangingPunct="1">
              <a:lnSpc>
                <a:spcPct val="90000"/>
              </a:lnSpc>
              <a:buClr>
                <a:srgbClr val="1166B1"/>
              </a:buClr>
              <a:buSzPct val="120000"/>
              <a:buFont typeface="Arial"/>
              <a:buChar char="•"/>
              <a:defRPr/>
            </a:pPr>
            <a:r>
              <a:rPr lang="fr-FR" sz="2000" b="1" dirty="0" smtClean="0">
                <a:latin typeface="Trebuchet MS"/>
                <a:cs typeface="Trebuchet MS"/>
              </a:rPr>
              <a:t>Plans for </a:t>
            </a:r>
            <a:r>
              <a:rPr lang="fr-FR" sz="2000" b="1" dirty="0" err="1" smtClean="0">
                <a:latin typeface="Trebuchet MS"/>
                <a:cs typeface="Trebuchet MS"/>
              </a:rPr>
              <a:t>Exp</a:t>
            </a:r>
            <a:r>
              <a:rPr lang="fr-FR" sz="2000" b="1" dirty="0" smtClean="0">
                <a:latin typeface="Trebuchet MS"/>
                <a:cs typeface="Trebuchet MS"/>
              </a:rPr>
              <a:t> 357 =&gt; Alan, Albert</a:t>
            </a:r>
          </a:p>
          <a:p>
            <a:pPr eaLnBrk="1" hangingPunct="1">
              <a:lnSpc>
                <a:spcPct val="90000"/>
              </a:lnSpc>
              <a:buSzPct val="120000"/>
              <a:defRPr/>
            </a:pPr>
            <a:endParaRPr lang="fr-FR" sz="2000" b="1" dirty="0">
              <a:latin typeface="Trebuchet MS"/>
              <a:cs typeface="Trebuchet MS"/>
            </a:endParaRPr>
          </a:p>
          <a:p>
            <a:pPr eaLnBrk="1" hangingPunct="1">
              <a:lnSpc>
                <a:spcPct val="90000"/>
              </a:lnSpc>
              <a:buClr>
                <a:srgbClr val="1166B1"/>
              </a:buClr>
              <a:buSzPct val="120000"/>
              <a:defRPr/>
            </a:pPr>
            <a:r>
              <a:rPr lang="fr-FR" sz="2000" b="1" dirty="0">
                <a:latin typeface="Trebuchet MS"/>
                <a:cs typeface="Trebuchet MS"/>
              </a:rPr>
              <a:t>E</a:t>
            </a:r>
            <a:r>
              <a:rPr lang="fr-FR" sz="2000" b="1" dirty="0" smtClean="0">
                <a:latin typeface="Trebuchet MS"/>
                <a:cs typeface="Trebuchet MS"/>
              </a:rPr>
              <a:t>xhibition </a:t>
            </a:r>
            <a:r>
              <a:rPr lang="fr-FR" sz="2000" b="1" dirty="0" err="1" smtClean="0">
                <a:latin typeface="Trebuchet MS"/>
                <a:cs typeface="Trebuchet MS"/>
              </a:rPr>
              <a:t>booths</a:t>
            </a:r>
            <a:r>
              <a:rPr lang="fr-FR" sz="2000" b="1" dirty="0" smtClean="0">
                <a:latin typeface="Trebuchet MS"/>
                <a:cs typeface="Trebuchet MS"/>
              </a:rPr>
              <a:t> &amp; </a:t>
            </a:r>
            <a:r>
              <a:rPr lang="fr-FR" sz="2000" b="1" dirty="0" err="1" smtClean="0">
                <a:latin typeface="Trebuchet MS"/>
                <a:cs typeface="Trebuchet MS"/>
              </a:rPr>
              <a:t>related</a:t>
            </a:r>
            <a:r>
              <a:rPr lang="fr-FR" sz="2000" b="1" dirty="0" smtClean="0">
                <a:latin typeface="Trebuchet MS"/>
                <a:cs typeface="Trebuchet MS"/>
              </a:rPr>
              <a:t> </a:t>
            </a:r>
            <a:r>
              <a:rPr lang="fr-FR" sz="2000" b="1" dirty="0" err="1" smtClean="0">
                <a:latin typeface="Trebuchet MS"/>
                <a:cs typeface="Trebuchet MS"/>
              </a:rPr>
              <a:t>activities</a:t>
            </a:r>
            <a:r>
              <a:rPr lang="fr-FR" sz="2000" b="1" dirty="0" smtClean="0">
                <a:latin typeface="Trebuchet MS"/>
                <a:cs typeface="Trebuchet MS"/>
              </a:rPr>
              <a:t> in 2015</a:t>
            </a:r>
          </a:p>
          <a:p>
            <a:pPr lvl="1" eaLnBrk="1" hangingPunct="1">
              <a:lnSpc>
                <a:spcPct val="90000"/>
              </a:lnSpc>
              <a:buClr>
                <a:srgbClr val="1166B1"/>
              </a:buClr>
              <a:buSzPct val="90000"/>
              <a:buFont typeface="Courier New"/>
              <a:buChar char="o"/>
              <a:defRPr/>
            </a:pPr>
            <a:r>
              <a:rPr lang="fr-FR" sz="2000" dirty="0">
                <a:latin typeface="Trebuchet MS"/>
                <a:cs typeface="Trebuchet MS"/>
              </a:rPr>
              <a:t>EGU 2015 </a:t>
            </a:r>
            <a:r>
              <a:rPr lang="fr-FR" sz="2000" dirty="0">
                <a:latin typeface="Trebuchet MS"/>
                <a:cs typeface="Trebuchet MS"/>
                <a:hlinkClick r:id="rId3"/>
              </a:rPr>
              <a:t>http://www.egu2015.eu/</a:t>
            </a:r>
            <a:endParaRPr lang="fr-FR" sz="2000" dirty="0" smtClean="0">
              <a:latin typeface="Trebuchet MS"/>
              <a:cs typeface="Trebuchet MS"/>
            </a:endParaRPr>
          </a:p>
          <a:p>
            <a:pPr marL="457200" lvl="1" indent="0" eaLnBrk="1" hangingPunct="1">
              <a:lnSpc>
                <a:spcPct val="90000"/>
              </a:lnSpc>
              <a:buClr>
                <a:srgbClr val="1166B1"/>
              </a:buClr>
              <a:buSzPct val="90000"/>
              <a:buNone/>
              <a:defRPr/>
            </a:pPr>
            <a:r>
              <a:rPr lang="fr-FR" sz="2000" dirty="0">
                <a:latin typeface="Trebuchet MS"/>
                <a:cs typeface="Trebuchet MS"/>
              </a:rPr>
              <a:t>IODP-ICDP Exhibition </a:t>
            </a:r>
            <a:r>
              <a:rPr lang="fr-FR" sz="2000" dirty="0" err="1">
                <a:latin typeface="Trebuchet MS"/>
                <a:cs typeface="Trebuchet MS"/>
              </a:rPr>
              <a:t>booth</a:t>
            </a:r>
            <a:r>
              <a:rPr lang="fr-FR" sz="2000" dirty="0">
                <a:latin typeface="Trebuchet MS"/>
                <a:cs typeface="Trebuchet MS"/>
              </a:rPr>
              <a:t>, </a:t>
            </a:r>
            <a:r>
              <a:rPr lang="fr-FR" sz="2000" dirty="0" err="1">
                <a:latin typeface="Trebuchet MS"/>
                <a:cs typeface="Trebuchet MS"/>
              </a:rPr>
              <a:t>Townhall</a:t>
            </a:r>
            <a:r>
              <a:rPr lang="fr-FR" sz="2000" dirty="0">
                <a:latin typeface="Trebuchet MS"/>
                <a:cs typeface="Trebuchet MS"/>
              </a:rPr>
              <a:t> </a:t>
            </a:r>
            <a:r>
              <a:rPr lang="fr-FR" sz="2000" dirty="0" smtClean="0">
                <a:latin typeface="Trebuchet MS"/>
                <a:cs typeface="Trebuchet MS"/>
              </a:rPr>
              <a:t>Meeting</a:t>
            </a:r>
            <a:r>
              <a:rPr lang="fr-FR" sz="2000" dirty="0">
                <a:latin typeface="Trebuchet MS"/>
                <a:cs typeface="Trebuchet MS"/>
              </a:rPr>
              <a:t> </a:t>
            </a:r>
            <a:r>
              <a:rPr lang="fr-FR" sz="2000" dirty="0" smtClean="0">
                <a:latin typeface="Trebuchet MS"/>
                <a:cs typeface="Trebuchet MS"/>
              </a:rPr>
              <a:t>and</a:t>
            </a:r>
          </a:p>
          <a:p>
            <a:pPr marL="457200" lvl="1" indent="0" eaLnBrk="1" hangingPunct="1">
              <a:lnSpc>
                <a:spcPct val="90000"/>
              </a:lnSpc>
              <a:buClr>
                <a:srgbClr val="1166B1"/>
              </a:buClr>
              <a:buSzPct val="90000"/>
              <a:buNone/>
              <a:defRPr/>
            </a:pPr>
            <a:r>
              <a:rPr lang="fr-FR" sz="2000" dirty="0" smtClean="0">
                <a:latin typeface="Trebuchet MS"/>
                <a:cs typeface="Trebuchet MS"/>
              </a:rPr>
              <a:t>IODP</a:t>
            </a:r>
            <a:r>
              <a:rPr lang="fr-FR" sz="2000" dirty="0">
                <a:latin typeface="Trebuchet MS"/>
                <a:cs typeface="Trebuchet MS"/>
              </a:rPr>
              <a:t>-ICDP session</a:t>
            </a:r>
            <a:endParaRPr lang="fr-FR" sz="2000" b="1" dirty="0">
              <a:solidFill>
                <a:srgbClr val="CC0000"/>
              </a:solidFill>
              <a:latin typeface="Trebuchet MS"/>
              <a:cs typeface="Trebuchet MS"/>
            </a:endParaRPr>
          </a:p>
          <a:p>
            <a:pPr lvl="1" eaLnBrk="1" hangingPunct="1">
              <a:lnSpc>
                <a:spcPct val="90000"/>
              </a:lnSpc>
              <a:buClr>
                <a:srgbClr val="1166B1"/>
              </a:buClr>
              <a:buSzPct val="90000"/>
              <a:buFont typeface="Courier New"/>
              <a:buChar char="o"/>
              <a:defRPr/>
            </a:pPr>
            <a:endParaRPr lang="fr-FR" sz="2000" dirty="0" smtClean="0">
              <a:latin typeface="Trebuchet MS"/>
              <a:cs typeface="Trebuchet MS"/>
            </a:endParaRPr>
          </a:p>
          <a:p>
            <a:pPr lvl="1" eaLnBrk="1" hangingPunct="1">
              <a:lnSpc>
                <a:spcPct val="90000"/>
              </a:lnSpc>
              <a:buClr>
                <a:srgbClr val="1166B1"/>
              </a:buClr>
              <a:buSzPct val="90000"/>
              <a:buFont typeface="Courier New"/>
              <a:buChar char="o"/>
              <a:defRPr/>
            </a:pPr>
            <a:r>
              <a:rPr lang="fr-FR" sz="2000" dirty="0" smtClean="0">
                <a:latin typeface="Trebuchet MS"/>
                <a:cs typeface="Trebuchet MS"/>
              </a:rPr>
              <a:t>AGU 2015?</a:t>
            </a:r>
            <a:endParaRPr lang="fr-FR" sz="2000" dirty="0">
              <a:latin typeface="Trebuchet MS"/>
              <a:cs typeface="Trebuchet MS"/>
            </a:endParaRPr>
          </a:p>
          <a:p>
            <a:pPr marL="457200" lvl="1" indent="0" eaLnBrk="1" hangingPunct="1">
              <a:lnSpc>
                <a:spcPct val="90000"/>
              </a:lnSpc>
              <a:buClr>
                <a:srgbClr val="1166B1"/>
              </a:buClr>
              <a:buSzPct val="90000"/>
              <a:buNone/>
              <a:defRPr/>
            </a:pPr>
            <a:endParaRPr lang="fr-FR" sz="2000" dirty="0">
              <a:solidFill>
                <a:srgbClr val="000000"/>
              </a:solidFill>
              <a:latin typeface="Trebuchet MS"/>
              <a:cs typeface="Trebuchet MS"/>
            </a:endParaRPr>
          </a:p>
          <a:p>
            <a:pPr lvl="1" eaLnBrk="1" hangingPunct="1">
              <a:lnSpc>
                <a:spcPct val="90000"/>
              </a:lnSpc>
              <a:buClr>
                <a:srgbClr val="1166B1"/>
              </a:buClr>
              <a:buSzPct val="90000"/>
              <a:buFont typeface="Courier New"/>
              <a:buChar char="o"/>
              <a:defRPr/>
            </a:pPr>
            <a:r>
              <a:rPr lang="fr-FR" sz="2000" dirty="0" smtClean="0">
                <a:solidFill>
                  <a:srgbClr val="000000"/>
                </a:solidFill>
                <a:latin typeface="Trebuchet MS"/>
                <a:cs typeface="Trebuchet MS"/>
              </a:rPr>
              <a:t>No </a:t>
            </a:r>
            <a:r>
              <a:rPr lang="fr-FR" sz="2000" dirty="0" err="1" smtClean="0">
                <a:solidFill>
                  <a:srgbClr val="000000"/>
                </a:solidFill>
                <a:latin typeface="Trebuchet MS"/>
                <a:cs typeface="Trebuchet MS"/>
              </a:rPr>
              <a:t>specialised</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conferences</a:t>
            </a:r>
            <a:r>
              <a:rPr lang="fr-FR" sz="2000" dirty="0" smtClean="0">
                <a:solidFill>
                  <a:srgbClr val="000000"/>
                </a:solidFill>
                <a:latin typeface="Trebuchet MS"/>
                <a:cs typeface="Trebuchet MS"/>
              </a:rPr>
              <a:t> in 2015</a:t>
            </a:r>
          </a:p>
          <a:p>
            <a:pPr lvl="1" eaLnBrk="1" hangingPunct="1">
              <a:lnSpc>
                <a:spcPct val="90000"/>
              </a:lnSpc>
              <a:buClr>
                <a:srgbClr val="1166B1"/>
              </a:buClr>
              <a:buSzPct val="90000"/>
              <a:buFont typeface="Courier New"/>
              <a:buChar char="o"/>
              <a:defRPr/>
            </a:pPr>
            <a:endParaRPr lang="fr-FR" sz="2000" dirty="0" smtClean="0">
              <a:solidFill>
                <a:srgbClr val="000000"/>
              </a:solidFill>
              <a:latin typeface="Trebuchet MS"/>
              <a:cs typeface="Trebuchet MS"/>
            </a:endParaRPr>
          </a:p>
          <a:p>
            <a:pPr lvl="1" eaLnBrk="1" hangingPunct="1">
              <a:lnSpc>
                <a:spcPct val="90000"/>
              </a:lnSpc>
              <a:buClr>
                <a:srgbClr val="1166B1"/>
              </a:buClr>
              <a:buSzPct val="90000"/>
              <a:buFont typeface="Courier New"/>
              <a:buChar char="o"/>
              <a:defRPr/>
            </a:pPr>
            <a:r>
              <a:rPr lang="fr-FR" sz="2000" dirty="0">
                <a:latin typeface="Trebuchet MS"/>
                <a:cs typeface="Trebuchet MS"/>
              </a:rPr>
              <a:t>Support to IODP-ICDP Canada @AGU-GAC-MAC 2015</a:t>
            </a:r>
          </a:p>
          <a:p>
            <a:pPr marL="457200" lvl="1" indent="0" eaLnBrk="1" hangingPunct="1">
              <a:lnSpc>
                <a:spcPct val="90000"/>
              </a:lnSpc>
              <a:buClr>
                <a:srgbClr val="1166B1"/>
              </a:buClr>
              <a:buSzPct val="90000"/>
              <a:buNone/>
              <a:defRPr/>
            </a:pPr>
            <a:r>
              <a:rPr lang="fr-FR" sz="2000" dirty="0">
                <a:latin typeface="Trebuchet MS"/>
                <a:cs typeface="Trebuchet MS"/>
                <a:hlinkClick r:id="rId4"/>
              </a:rPr>
              <a:t>http://ja.agu.org/2015/</a:t>
            </a:r>
            <a:endParaRPr lang="fr-FR" sz="2000" dirty="0">
              <a:latin typeface="Trebuchet MS"/>
              <a:cs typeface="Trebuchet MS"/>
            </a:endParaRPr>
          </a:p>
          <a:p>
            <a:pPr lvl="1" eaLnBrk="1" hangingPunct="1">
              <a:lnSpc>
                <a:spcPct val="90000"/>
              </a:lnSpc>
              <a:buClr>
                <a:srgbClr val="1166B1"/>
              </a:buClr>
              <a:buSzPct val="90000"/>
              <a:buFont typeface="Courier New"/>
              <a:buChar char="o"/>
              <a:defRPr/>
            </a:pPr>
            <a:endParaRPr lang="fr-FR" sz="2000" dirty="0">
              <a:solidFill>
                <a:srgbClr val="000000"/>
              </a:solidFill>
              <a:latin typeface="Trebuchet MS"/>
              <a:cs typeface="Trebuchet MS"/>
            </a:endParaRPr>
          </a:p>
          <a:p>
            <a:pPr eaLnBrk="1" hangingPunct="1">
              <a:lnSpc>
                <a:spcPct val="90000"/>
              </a:lnSpc>
              <a:buSzPct val="120000"/>
              <a:buFontTx/>
              <a:buNone/>
              <a:defRPr/>
            </a:pPr>
            <a:endParaRPr lang="fr-FR" sz="2000" b="1" dirty="0" smtClean="0">
              <a:latin typeface="Trebuchet MS"/>
              <a:cs typeface="Trebuchet MS"/>
            </a:endParaRPr>
          </a:p>
          <a:p>
            <a:pPr marL="57150" indent="0" eaLnBrk="1" hangingPunct="1">
              <a:lnSpc>
                <a:spcPct val="90000"/>
              </a:lnSpc>
              <a:buClr>
                <a:srgbClr val="1166B1"/>
              </a:buClr>
              <a:buSzPct val="90000"/>
              <a:buNone/>
              <a:defRPr/>
            </a:pPr>
            <a:endParaRPr lang="fr-FR" sz="2200" dirty="0" smtClean="0">
              <a:latin typeface="Trebuchet MS"/>
              <a:cs typeface="Trebuchet MS"/>
            </a:endParaRPr>
          </a:p>
          <a:p>
            <a:pPr eaLnBrk="1" hangingPunct="1">
              <a:lnSpc>
                <a:spcPct val="90000"/>
              </a:lnSpc>
              <a:buClr>
                <a:srgbClr val="FF0000"/>
              </a:buClr>
              <a:buSzPct val="90000"/>
              <a:buFontTx/>
              <a:buNone/>
              <a:defRPr/>
            </a:pPr>
            <a:endParaRPr lang="fr-FR" sz="1800" b="1" dirty="0" smtClean="0">
              <a:latin typeface="Trebuchet MS"/>
              <a:cs typeface="Trebuchet MS"/>
            </a:endParaRPr>
          </a:p>
          <a:p>
            <a:pPr eaLnBrk="1" hangingPunct="1">
              <a:lnSpc>
                <a:spcPct val="90000"/>
              </a:lnSpc>
              <a:buSzPct val="120000"/>
              <a:buFontTx/>
              <a:buNone/>
              <a:defRPr/>
            </a:pPr>
            <a:endParaRPr lang="fr-FR" sz="2000" b="1" dirty="0">
              <a:latin typeface="Helvetica" charset="0"/>
            </a:endParaRPr>
          </a:p>
          <a:p>
            <a:pPr eaLnBrk="1" hangingPunct="1">
              <a:lnSpc>
                <a:spcPct val="90000"/>
              </a:lnSpc>
              <a:buSzPct val="120000"/>
              <a:buFontTx/>
              <a:buNone/>
              <a:defRPr/>
            </a:pPr>
            <a:endParaRPr lang="fr-FR" sz="2000" b="1" dirty="0" smtClean="0">
              <a:latin typeface="Helvetica" charset="0"/>
            </a:endParaRPr>
          </a:p>
          <a:p>
            <a:pPr eaLnBrk="1" hangingPunct="1">
              <a:lnSpc>
                <a:spcPct val="90000"/>
              </a:lnSpc>
              <a:buSzPct val="120000"/>
              <a:buFontTx/>
              <a:buNone/>
              <a:defRPr/>
            </a:pPr>
            <a:endParaRPr lang="fr-FR" sz="2000" b="1" dirty="0" smtClean="0">
              <a:latin typeface="Helvetica" charset="0"/>
              <a:cs typeface="+mn-cs"/>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611188" y="228600"/>
            <a:ext cx="8137525" cy="544513"/>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5. Outreach &amp; education activities in 2015</a:t>
            </a:r>
          </a:p>
        </p:txBody>
      </p:sp>
      <p:sp>
        <p:nvSpPr>
          <p:cNvPr id="8" name="Text Box 19"/>
          <p:cNvSpPr txBox="1">
            <a:spLocks noChangeArrowheads="1"/>
          </p:cNvSpPr>
          <p:nvPr/>
        </p:nvSpPr>
        <p:spPr bwMode="auto">
          <a:xfrm>
            <a:off x="-323850" y="6381750"/>
            <a:ext cx="9791700" cy="892552"/>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1196975"/>
            <a:ext cx="8426896" cy="4895850"/>
          </a:xfrm>
          <a:prstGeom prst="rect">
            <a:avLst/>
          </a:prstGeom>
        </p:spPr>
        <p:txBody>
          <a:bodyPr/>
          <a:lstStyle/>
          <a:p>
            <a:pPr lvl="1" eaLnBrk="1" hangingPunct="1">
              <a:lnSpc>
                <a:spcPct val="90000"/>
              </a:lnSpc>
              <a:buClr>
                <a:srgbClr val="1166B1"/>
              </a:buClr>
              <a:buSzPct val="90000"/>
              <a:buFont typeface="Courier New"/>
              <a:buChar char="o"/>
              <a:defRPr/>
            </a:pPr>
            <a:r>
              <a:rPr lang="fr-FR" sz="2000" dirty="0" smtClean="0">
                <a:latin typeface="Trebuchet MS"/>
                <a:cs typeface="Trebuchet MS"/>
              </a:rPr>
              <a:t>Support </a:t>
            </a:r>
            <a:r>
              <a:rPr lang="fr-FR" sz="2000" dirty="0">
                <a:latin typeface="Trebuchet MS"/>
                <a:cs typeface="Trebuchet MS"/>
              </a:rPr>
              <a:t>to IODP-ICDP Canada @AGU-GAC-MAC </a:t>
            </a:r>
            <a:r>
              <a:rPr lang="fr-FR" sz="2000" dirty="0" smtClean="0">
                <a:latin typeface="Trebuchet MS"/>
                <a:cs typeface="Trebuchet MS"/>
              </a:rPr>
              <a:t>2015</a:t>
            </a:r>
          </a:p>
          <a:p>
            <a:pPr marL="457200" lvl="1" indent="0" eaLnBrk="1" hangingPunct="1">
              <a:lnSpc>
                <a:spcPct val="90000"/>
              </a:lnSpc>
              <a:buClr>
                <a:srgbClr val="1166B1"/>
              </a:buClr>
              <a:buSzPct val="90000"/>
              <a:buNone/>
              <a:defRPr/>
            </a:pPr>
            <a:r>
              <a:rPr lang="fr-FR" sz="2000" dirty="0" smtClean="0">
                <a:latin typeface="Trebuchet MS"/>
                <a:cs typeface="Trebuchet MS"/>
                <a:hlinkClick r:id="rId3"/>
              </a:rPr>
              <a:t>http</a:t>
            </a:r>
            <a:r>
              <a:rPr lang="fr-FR" sz="2000" dirty="0">
                <a:latin typeface="Trebuchet MS"/>
                <a:cs typeface="Trebuchet MS"/>
                <a:hlinkClick r:id="rId3"/>
              </a:rPr>
              <a:t>://ja.agu.org/2015</a:t>
            </a:r>
            <a:r>
              <a:rPr lang="fr-FR" sz="2000" dirty="0" smtClean="0">
                <a:latin typeface="Trebuchet MS"/>
                <a:cs typeface="Trebuchet MS"/>
                <a:hlinkClick r:id="rId3"/>
              </a:rPr>
              <a:t>/</a:t>
            </a:r>
            <a:endParaRPr lang="fr-FR" sz="2000" dirty="0" smtClean="0">
              <a:latin typeface="Trebuchet MS"/>
              <a:cs typeface="Trebuchet MS"/>
            </a:endParaRPr>
          </a:p>
          <a:p>
            <a:pPr lvl="1" eaLnBrk="1" hangingPunct="1">
              <a:lnSpc>
                <a:spcPct val="90000"/>
              </a:lnSpc>
              <a:buClr>
                <a:srgbClr val="1166B1"/>
              </a:buClr>
              <a:buSzPct val="90000"/>
              <a:defRPr/>
            </a:pPr>
            <a:endParaRPr lang="fr-FR" sz="2000" dirty="0" smtClean="0">
              <a:latin typeface="Trebuchet MS"/>
              <a:cs typeface="Trebuchet MS"/>
            </a:endParaRPr>
          </a:p>
          <a:p>
            <a:pPr lvl="1" eaLnBrk="1" hangingPunct="1">
              <a:lnSpc>
                <a:spcPct val="90000"/>
              </a:lnSpc>
              <a:buClr>
                <a:srgbClr val="1166B1"/>
              </a:buClr>
              <a:buSzPct val="90000"/>
              <a:buFont typeface="Courier New"/>
              <a:buChar char="o"/>
              <a:defRPr/>
            </a:pPr>
            <a:r>
              <a:rPr lang="fr-FR" sz="2000" dirty="0">
                <a:latin typeface="Trebuchet MS"/>
                <a:cs typeface="Trebuchet MS"/>
              </a:rPr>
              <a:t>ECORD/IODP  national </a:t>
            </a:r>
            <a:r>
              <a:rPr lang="fr-FR" sz="2000" dirty="0" err="1">
                <a:latin typeface="Trebuchet MS"/>
                <a:cs typeface="Trebuchet MS"/>
              </a:rPr>
              <a:t>events</a:t>
            </a:r>
            <a:r>
              <a:rPr lang="fr-FR" sz="2000" dirty="0" smtClean="0">
                <a:latin typeface="Trebuchet MS"/>
                <a:cs typeface="Trebuchet MS"/>
              </a:rPr>
              <a:t>?</a:t>
            </a:r>
          </a:p>
          <a:p>
            <a:pPr marL="457200" lvl="1" indent="0" eaLnBrk="1" hangingPunct="1">
              <a:lnSpc>
                <a:spcPct val="90000"/>
              </a:lnSpc>
              <a:buClr>
                <a:srgbClr val="1166B1"/>
              </a:buClr>
              <a:buSzPct val="90000"/>
              <a:buNone/>
              <a:defRPr/>
            </a:pPr>
            <a:endParaRPr lang="fr-FR" sz="2000" dirty="0" smtClean="0">
              <a:solidFill>
                <a:srgbClr val="000000"/>
              </a:solidFill>
              <a:latin typeface="Trebuchet MS"/>
              <a:cs typeface="Trebuchet MS"/>
            </a:endParaRPr>
          </a:p>
          <a:p>
            <a:pPr lvl="1" eaLnBrk="1" hangingPunct="1">
              <a:lnSpc>
                <a:spcPct val="90000"/>
              </a:lnSpc>
              <a:buClr>
                <a:srgbClr val="1166B1"/>
              </a:buClr>
              <a:buSzPct val="90000"/>
              <a:buFont typeface="Courier New"/>
              <a:buChar char="o"/>
              <a:defRPr/>
            </a:pPr>
            <a:r>
              <a:rPr lang="fr-FR" sz="2000" dirty="0" smtClean="0">
                <a:solidFill>
                  <a:srgbClr val="000000"/>
                </a:solidFill>
                <a:latin typeface="Trebuchet MS"/>
                <a:cs typeface="Trebuchet MS"/>
              </a:rPr>
              <a:t>Support </a:t>
            </a:r>
            <a:r>
              <a:rPr lang="fr-FR" sz="2000" dirty="0">
                <a:solidFill>
                  <a:srgbClr val="000000"/>
                </a:solidFill>
                <a:latin typeface="Trebuchet MS"/>
                <a:cs typeface="Trebuchet MS"/>
              </a:rPr>
              <a:t>to </a:t>
            </a:r>
            <a:r>
              <a:rPr lang="fr-FR" sz="2000" dirty="0" err="1">
                <a:solidFill>
                  <a:srgbClr val="000000"/>
                </a:solidFill>
                <a:latin typeface="Trebuchet MS"/>
                <a:cs typeface="Trebuchet MS"/>
              </a:rPr>
              <a:t>JpGU</a:t>
            </a:r>
            <a:r>
              <a:rPr lang="fr-FR" sz="2000" dirty="0">
                <a:solidFill>
                  <a:srgbClr val="000000"/>
                </a:solidFill>
                <a:latin typeface="Trebuchet MS"/>
                <a:cs typeface="Trebuchet MS"/>
              </a:rPr>
              <a:t> 2015</a:t>
            </a:r>
          </a:p>
          <a:p>
            <a:pPr marL="457200" lvl="1" indent="0" eaLnBrk="1" hangingPunct="1">
              <a:lnSpc>
                <a:spcPct val="90000"/>
              </a:lnSpc>
              <a:buClr>
                <a:srgbClr val="1166B1"/>
              </a:buClr>
              <a:buSzPct val="90000"/>
              <a:buNone/>
              <a:defRPr/>
            </a:pPr>
            <a:endParaRPr lang="fr-FR" sz="2000" dirty="0">
              <a:latin typeface="Trebuchet MS"/>
              <a:cs typeface="Trebuchet MS"/>
            </a:endParaRPr>
          </a:p>
          <a:p>
            <a:pPr eaLnBrk="1" hangingPunct="1">
              <a:lnSpc>
                <a:spcPct val="90000"/>
              </a:lnSpc>
              <a:spcAft>
                <a:spcPts val="600"/>
              </a:spcAft>
              <a:buSzPct val="120000"/>
              <a:defRPr/>
            </a:pPr>
            <a:r>
              <a:rPr lang="fr-FR" sz="2000" b="1" dirty="0">
                <a:latin typeface="Trebuchet MS"/>
                <a:cs typeface="Trebuchet MS"/>
              </a:rPr>
              <a:t>Exhibition </a:t>
            </a:r>
            <a:r>
              <a:rPr lang="fr-FR" sz="2000" b="1" dirty="0" err="1">
                <a:latin typeface="Trebuchet MS"/>
                <a:cs typeface="Trebuchet MS"/>
              </a:rPr>
              <a:t>booths</a:t>
            </a:r>
            <a:r>
              <a:rPr lang="fr-FR" sz="2000" b="1" dirty="0">
                <a:latin typeface="Trebuchet MS"/>
                <a:cs typeface="Trebuchet MS"/>
              </a:rPr>
              <a:t> &amp; </a:t>
            </a:r>
            <a:r>
              <a:rPr lang="fr-FR" sz="2000" b="1" dirty="0" err="1">
                <a:latin typeface="Trebuchet MS"/>
                <a:cs typeface="Trebuchet MS"/>
              </a:rPr>
              <a:t>related</a:t>
            </a:r>
            <a:r>
              <a:rPr lang="fr-FR" sz="2000" b="1" dirty="0">
                <a:latin typeface="Trebuchet MS"/>
                <a:cs typeface="Trebuchet MS"/>
              </a:rPr>
              <a:t> </a:t>
            </a:r>
            <a:r>
              <a:rPr lang="fr-FR" sz="2000" b="1" dirty="0" err="1">
                <a:latin typeface="Trebuchet MS"/>
                <a:cs typeface="Trebuchet MS"/>
              </a:rPr>
              <a:t>activities</a:t>
            </a:r>
            <a:r>
              <a:rPr lang="fr-FR" sz="2000" b="1" dirty="0">
                <a:latin typeface="Trebuchet MS"/>
                <a:cs typeface="Trebuchet MS"/>
              </a:rPr>
              <a:t> in </a:t>
            </a:r>
            <a:r>
              <a:rPr lang="fr-FR" sz="2000" b="1" dirty="0" smtClean="0">
                <a:latin typeface="Trebuchet MS"/>
                <a:cs typeface="Trebuchet MS"/>
              </a:rPr>
              <a:t>2016</a:t>
            </a:r>
          </a:p>
          <a:p>
            <a:pPr lvl="1" eaLnBrk="1" hangingPunct="1">
              <a:lnSpc>
                <a:spcPct val="90000"/>
              </a:lnSpc>
              <a:spcAft>
                <a:spcPts val="600"/>
              </a:spcAft>
              <a:buSzPct val="90000"/>
              <a:buFont typeface="Courier New"/>
              <a:buChar char="o"/>
              <a:defRPr/>
            </a:pPr>
            <a:r>
              <a:rPr lang="fr-FR" sz="2000" dirty="0" smtClean="0">
                <a:latin typeface="Trebuchet MS"/>
                <a:cs typeface="Trebuchet MS"/>
              </a:rPr>
              <a:t>IGC </a:t>
            </a:r>
            <a:r>
              <a:rPr lang="fr-FR" sz="2000" dirty="0">
                <a:latin typeface="Trebuchet MS"/>
                <a:cs typeface="Trebuchet MS"/>
              </a:rPr>
              <a:t>2016, 27 Sept-4 </a:t>
            </a:r>
            <a:r>
              <a:rPr lang="fr-FR" sz="2000" dirty="0" err="1">
                <a:latin typeface="Trebuchet MS"/>
                <a:cs typeface="Trebuchet MS"/>
              </a:rPr>
              <a:t>Oct</a:t>
            </a:r>
            <a:r>
              <a:rPr lang="fr-FR" sz="2000" dirty="0">
                <a:latin typeface="Trebuchet MS"/>
                <a:cs typeface="Trebuchet MS"/>
              </a:rPr>
              <a:t>, Cape </a:t>
            </a:r>
            <a:r>
              <a:rPr lang="fr-FR" sz="2000" dirty="0" err="1">
                <a:latin typeface="Trebuchet MS"/>
                <a:cs typeface="Trebuchet MS"/>
              </a:rPr>
              <a:t>Town</a:t>
            </a:r>
            <a:r>
              <a:rPr lang="fr-FR" sz="2000" dirty="0">
                <a:latin typeface="Trebuchet MS"/>
                <a:cs typeface="Trebuchet MS"/>
              </a:rPr>
              <a:t>, South </a:t>
            </a:r>
            <a:r>
              <a:rPr lang="fr-FR" sz="2000" dirty="0" err="1">
                <a:latin typeface="Trebuchet MS"/>
                <a:cs typeface="Trebuchet MS"/>
              </a:rPr>
              <a:t>Africa</a:t>
            </a:r>
            <a:endParaRPr lang="fr-FR" sz="2000" dirty="0">
              <a:latin typeface="Trebuchet MS"/>
              <a:cs typeface="Trebuchet MS"/>
            </a:endParaRPr>
          </a:p>
          <a:p>
            <a:pPr marL="0" indent="0" eaLnBrk="1" hangingPunct="1">
              <a:lnSpc>
                <a:spcPct val="90000"/>
              </a:lnSpc>
              <a:spcAft>
                <a:spcPts val="600"/>
              </a:spcAft>
              <a:buSzPct val="120000"/>
              <a:buNone/>
              <a:defRPr/>
            </a:pPr>
            <a:r>
              <a:rPr lang="fr-FR" sz="2000" dirty="0" smtClean="0">
                <a:latin typeface="Trebuchet MS"/>
                <a:cs typeface="Trebuchet MS"/>
                <a:hlinkClick r:id="rId4"/>
              </a:rPr>
              <a:t>http</a:t>
            </a:r>
            <a:r>
              <a:rPr lang="fr-FR" sz="2000" dirty="0">
                <a:latin typeface="Trebuchet MS"/>
                <a:cs typeface="Trebuchet MS"/>
                <a:hlinkClick r:id="rId4"/>
              </a:rPr>
              <a:t>://www.35igc.org</a:t>
            </a:r>
            <a:r>
              <a:rPr lang="fr-FR" sz="2000" dirty="0" smtClean="0">
                <a:latin typeface="Trebuchet MS"/>
                <a:cs typeface="Trebuchet MS"/>
                <a:hlinkClick r:id="rId4"/>
              </a:rPr>
              <a:t>/</a:t>
            </a:r>
            <a:endParaRPr lang="fr-FR" sz="2000" dirty="0">
              <a:latin typeface="Trebuchet MS"/>
              <a:cs typeface="Trebuchet MS"/>
            </a:endParaRPr>
          </a:p>
          <a:p>
            <a:pPr lvl="1" eaLnBrk="1" hangingPunct="1">
              <a:lnSpc>
                <a:spcPct val="90000"/>
              </a:lnSpc>
              <a:spcAft>
                <a:spcPts val="600"/>
              </a:spcAft>
              <a:buSzPct val="90000"/>
              <a:buFont typeface="Courier New"/>
              <a:buChar char="o"/>
              <a:defRPr/>
            </a:pPr>
            <a:r>
              <a:rPr lang="fr-FR" sz="2000" dirty="0" err="1" smtClean="0">
                <a:latin typeface="Trebuchet MS"/>
                <a:cs typeface="Trebuchet MS"/>
              </a:rPr>
              <a:t>Ocean</a:t>
            </a:r>
            <a:r>
              <a:rPr lang="fr-FR" sz="2000" dirty="0" smtClean="0">
                <a:latin typeface="Trebuchet MS"/>
                <a:cs typeface="Trebuchet MS"/>
              </a:rPr>
              <a:t> 2016 (Gilbert)?</a:t>
            </a:r>
          </a:p>
          <a:p>
            <a:pPr eaLnBrk="1" hangingPunct="1">
              <a:lnSpc>
                <a:spcPct val="90000"/>
              </a:lnSpc>
              <a:spcAft>
                <a:spcPts val="600"/>
              </a:spcAft>
              <a:buSzPct val="120000"/>
              <a:defRPr/>
            </a:pPr>
            <a:endParaRPr lang="fr-FR" sz="2000" b="1" dirty="0">
              <a:solidFill>
                <a:srgbClr val="000000"/>
              </a:solidFill>
              <a:latin typeface="Trebuchet MS"/>
              <a:cs typeface="Trebuchet MS"/>
            </a:endParaRPr>
          </a:p>
          <a:p>
            <a:pPr eaLnBrk="1" hangingPunct="1">
              <a:lnSpc>
                <a:spcPct val="90000"/>
              </a:lnSpc>
              <a:spcAft>
                <a:spcPts val="600"/>
              </a:spcAft>
              <a:buSzPct val="120000"/>
              <a:defRPr/>
            </a:pPr>
            <a:endParaRPr lang="fr-FR" sz="2000" b="1" dirty="0">
              <a:solidFill>
                <a:srgbClr val="000000"/>
              </a:solidFill>
              <a:latin typeface="Trebuchet MS"/>
              <a:cs typeface="Trebuchet MS"/>
            </a:endParaRPr>
          </a:p>
          <a:p>
            <a:pPr lvl="1" eaLnBrk="1" hangingPunct="1">
              <a:lnSpc>
                <a:spcPct val="90000"/>
              </a:lnSpc>
              <a:buClr>
                <a:srgbClr val="1166B1"/>
              </a:buClr>
              <a:buSzPct val="90000"/>
              <a:buFont typeface="Courier New"/>
              <a:buChar char="o"/>
              <a:defRPr/>
            </a:pPr>
            <a:endParaRPr lang="fr-FR" sz="2400" dirty="0" smtClean="0">
              <a:latin typeface="Trebuchet MS"/>
              <a:cs typeface="Trebuchet MS"/>
            </a:endParaRPr>
          </a:p>
          <a:p>
            <a:pPr eaLnBrk="1" hangingPunct="1">
              <a:lnSpc>
                <a:spcPct val="90000"/>
              </a:lnSpc>
              <a:buSzPct val="120000"/>
              <a:buFontTx/>
              <a:buNone/>
              <a:defRPr/>
            </a:pPr>
            <a:endParaRPr lang="fr-FR" sz="2000" b="1" dirty="0" smtClean="0">
              <a:latin typeface="Trebuchet MS"/>
              <a:cs typeface="Trebuchet MS"/>
            </a:endParaRPr>
          </a:p>
          <a:p>
            <a:pPr marL="57150" indent="0" eaLnBrk="1" hangingPunct="1">
              <a:lnSpc>
                <a:spcPct val="90000"/>
              </a:lnSpc>
              <a:buClr>
                <a:srgbClr val="1166B1"/>
              </a:buClr>
              <a:buSzPct val="90000"/>
              <a:buNone/>
              <a:defRPr/>
            </a:pPr>
            <a:endParaRPr lang="fr-FR" sz="2200" dirty="0" smtClean="0">
              <a:latin typeface="Trebuchet MS"/>
              <a:cs typeface="Trebuchet MS"/>
            </a:endParaRPr>
          </a:p>
          <a:p>
            <a:pPr eaLnBrk="1" hangingPunct="1">
              <a:lnSpc>
                <a:spcPct val="90000"/>
              </a:lnSpc>
              <a:buClr>
                <a:srgbClr val="FF0000"/>
              </a:buClr>
              <a:buSzPct val="90000"/>
              <a:buFontTx/>
              <a:buNone/>
              <a:defRPr/>
            </a:pPr>
            <a:endParaRPr lang="fr-FR" sz="1800" b="1" dirty="0" smtClean="0">
              <a:latin typeface="Trebuchet MS"/>
              <a:cs typeface="Trebuchet MS"/>
            </a:endParaRPr>
          </a:p>
          <a:p>
            <a:pPr eaLnBrk="1" hangingPunct="1">
              <a:lnSpc>
                <a:spcPct val="90000"/>
              </a:lnSpc>
              <a:buSzPct val="120000"/>
              <a:buFontTx/>
              <a:buNone/>
              <a:defRPr/>
            </a:pPr>
            <a:endParaRPr lang="fr-FR" sz="2000" b="1" dirty="0">
              <a:latin typeface="Helvetica" charset="0"/>
            </a:endParaRPr>
          </a:p>
          <a:p>
            <a:pPr eaLnBrk="1" hangingPunct="1">
              <a:lnSpc>
                <a:spcPct val="90000"/>
              </a:lnSpc>
              <a:buSzPct val="120000"/>
              <a:buFontTx/>
              <a:buNone/>
              <a:defRPr/>
            </a:pPr>
            <a:endParaRPr lang="fr-FR" sz="2000" b="1" dirty="0" smtClean="0">
              <a:latin typeface="Helvetica" charset="0"/>
            </a:endParaRPr>
          </a:p>
          <a:p>
            <a:pPr eaLnBrk="1" hangingPunct="1">
              <a:lnSpc>
                <a:spcPct val="90000"/>
              </a:lnSpc>
              <a:buSzPct val="120000"/>
              <a:buFontTx/>
              <a:buNone/>
              <a:defRPr/>
            </a:pPr>
            <a:endParaRPr lang="fr-FR" sz="2000" b="1" dirty="0" smtClean="0">
              <a:latin typeface="Helvetica" charset="0"/>
              <a:cs typeface="+mn-cs"/>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611188" y="228600"/>
            <a:ext cx="8137525"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5. Outreach </a:t>
            </a: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&amp; education activities in 2015</a:t>
            </a: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Tree>
    <p:extLst>
      <p:ext uri="{BB962C8B-B14F-4D97-AF65-F5344CB8AC3E}">
        <p14:creationId xmlns:p14="http://schemas.microsoft.com/office/powerpoint/2010/main" val="14501212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1196975"/>
            <a:ext cx="8426896" cy="4895850"/>
          </a:xfrm>
          <a:prstGeom prst="rect">
            <a:avLst/>
          </a:prstGeom>
        </p:spPr>
        <p:txBody>
          <a:bodyPr/>
          <a:lstStyle/>
          <a:p>
            <a:pPr marL="457200" lvl="1" indent="0" eaLnBrk="1" hangingPunct="1">
              <a:lnSpc>
                <a:spcPct val="90000"/>
              </a:lnSpc>
              <a:buClr>
                <a:srgbClr val="1166B1"/>
              </a:buClr>
              <a:buSzPct val="90000"/>
              <a:buNone/>
              <a:defRPr/>
            </a:pPr>
            <a:endParaRPr lang="fr-FR" sz="2000" dirty="0">
              <a:latin typeface="Trebuchet MS"/>
              <a:cs typeface="Trebuchet MS"/>
            </a:endParaRPr>
          </a:p>
          <a:p>
            <a:pPr eaLnBrk="1" hangingPunct="1">
              <a:lnSpc>
                <a:spcPct val="90000"/>
              </a:lnSpc>
              <a:spcAft>
                <a:spcPts val="600"/>
              </a:spcAft>
              <a:buSzPct val="120000"/>
              <a:defRPr/>
            </a:pPr>
            <a:r>
              <a:rPr lang="fr-FR" sz="2000" b="1" dirty="0" err="1" smtClean="0">
                <a:latin typeface="Trebuchet MS"/>
                <a:cs typeface="Trebuchet MS"/>
              </a:rPr>
              <a:t>MagellanPlus</a:t>
            </a:r>
            <a:r>
              <a:rPr lang="fr-FR" sz="2000" b="1" dirty="0" smtClean="0">
                <a:latin typeface="Trebuchet MS"/>
                <a:cs typeface="Trebuchet MS"/>
              </a:rPr>
              <a:t>: information and reports</a:t>
            </a:r>
          </a:p>
          <a:p>
            <a:pPr marL="0" indent="0" algn="ctr" eaLnBrk="1" hangingPunct="1">
              <a:lnSpc>
                <a:spcPct val="90000"/>
              </a:lnSpc>
              <a:spcAft>
                <a:spcPts val="600"/>
              </a:spcAft>
              <a:buSzPct val="120000"/>
              <a:buNone/>
              <a:defRPr/>
            </a:pPr>
            <a:r>
              <a:rPr lang="fr-FR" sz="2000" dirty="0">
                <a:solidFill>
                  <a:srgbClr val="000000"/>
                </a:solidFill>
                <a:latin typeface="Trebuchet MS"/>
                <a:cs typeface="Trebuchet MS"/>
                <a:hlinkClick r:id="rId3"/>
              </a:rPr>
              <a:t>http://www.ecord.org/</a:t>
            </a:r>
            <a:r>
              <a:rPr lang="fr-FR" sz="2000" dirty="0" smtClean="0">
                <a:solidFill>
                  <a:srgbClr val="000000"/>
                </a:solidFill>
                <a:latin typeface="Trebuchet MS"/>
                <a:cs typeface="Trebuchet MS"/>
                <a:hlinkClick r:id="rId3"/>
              </a:rPr>
              <a:t>magellanplus.html</a:t>
            </a:r>
            <a:endParaRPr lang="fr-FR" sz="2000" dirty="0" smtClean="0">
              <a:solidFill>
                <a:srgbClr val="000000"/>
              </a:solidFill>
              <a:latin typeface="Trebuchet MS"/>
              <a:cs typeface="Trebuchet MS"/>
            </a:endParaRPr>
          </a:p>
          <a:p>
            <a:pPr marL="0" indent="0" algn="ctr" eaLnBrk="1" hangingPunct="1">
              <a:lnSpc>
                <a:spcPct val="90000"/>
              </a:lnSpc>
              <a:spcAft>
                <a:spcPts val="600"/>
              </a:spcAft>
              <a:buSzPct val="120000"/>
              <a:buNone/>
              <a:defRPr/>
            </a:pPr>
            <a:endParaRPr lang="fr-FR" sz="2000" b="1" dirty="0" smtClean="0">
              <a:solidFill>
                <a:srgbClr val="000000"/>
              </a:solidFill>
              <a:latin typeface="Trebuchet MS"/>
              <a:cs typeface="Trebuchet MS"/>
            </a:endParaRPr>
          </a:p>
          <a:p>
            <a:pPr eaLnBrk="1" hangingPunct="1">
              <a:lnSpc>
                <a:spcPct val="90000"/>
              </a:lnSpc>
              <a:spcAft>
                <a:spcPts val="600"/>
              </a:spcAft>
              <a:buSzPct val="120000"/>
              <a:defRPr/>
            </a:pPr>
            <a:r>
              <a:rPr lang="fr-FR" sz="2000" b="1" dirty="0" err="1" smtClean="0">
                <a:solidFill>
                  <a:srgbClr val="000000"/>
                </a:solidFill>
                <a:latin typeface="Trebuchet MS"/>
                <a:cs typeface="Trebuchet MS"/>
              </a:rPr>
              <a:t>Materials</a:t>
            </a:r>
            <a:r>
              <a:rPr lang="fr-FR" sz="2000" b="1" dirty="0" smtClean="0">
                <a:solidFill>
                  <a:srgbClr val="000000"/>
                </a:solidFill>
                <a:latin typeface="Trebuchet MS"/>
                <a:cs typeface="Trebuchet MS"/>
              </a:rPr>
              <a:t>: </a:t>
            </a:r>
            <a:r>
              <a:rPr lang="fr-FR" sz="2000" b="1" dirty="0" err="1" smtClean="0">
                <a:solidFill>
                  <a:srgbClr val="000000"/>
                </a:solidFill>
                <a:latin typeface="Trebuchet MS"/>
                <a:cs typeface="Trebuchet MS"/>
              </a:rPr>
              <a:t>core</a:t>
            </a:r>
            <a:r>
              <a:rPr lang="fr-FR" sz="2000" b="1" dirty="0" smtClean="0">
                <a:solidFill>
                  <a:srgbClr val="000000"/>
                </a:solidFill>
                <a:latin typeface="Trebuchet MS"/>
                <a:cs typeface="Trebuchet MS"/>
              </a:rPr>
              <a:t> </a:t>
            </a:r>
            <a:r>
              <a:rPr lang="fr-FR" sz="2000" b="1" dirty="0" err="1" smtClean="0">
                <a:solidFill>
                  <a:srgbClr val="000000"/>
                </a:solidFill>
                <a:latin typeface="Trebuchet MS"/>
                <a:cs typeface="Trebuchet MS"/>
              </a:rPr>
              <a:t>replicas</a:t>
            </a:r>
            <a:r>
              <a:rPr lang="fr-FR" sz="2000" b="1" dirty="0" smtClean="0">
                <a:solidFill>
                  <a:srgbClr val="000000"/>
                </a:solidFill>
                <a:latin typeface="Trebuchet MS"/>
                <a:cs typeface="Trebuchet MS"/>
              </a:rPr>
              <a:t> (6), goodies, </a:t>
            </a:r>
            <a:r>
              <a:rPr lang="fr-FR" sz="2000" b="1" dirty="0" err="1" smtClean="0">
                <a:solidFill>
                  <a:srgbClr val="000000"/>
                </a:solidFill>
                <a:latin typeface="Trebuchet MS"/>
                <a:cs typeface="Trebuchet MS"/>
              </a:rPr>
              <a:t>videos</a:t>
            </a:r>
            <a:endParaRPr lang="fr-FR" sz="2000" b="1" dirty="0" smtClean="0">
              <a:solidFill>
                <a:srgbClr val="000000"/>
              </a:solidFill>
              <a:latin typeface="Trebuchet MS"/>
              <a:cs typeface="Trebuchet MS"/>
            </a:endParaRPr>
          </a:p>
          <a:p>
            <a:pPr lvl="1" eaLnBrk="1" hangingPunct="1">
              <a:lnSpc>
                <a:spcPct val="90000"/>
              </a:lnSpc>
              <a:spcAft>
                <a:spcPts val="600"/>
              </a:spcAft>
              <a:buSzPct val="90000"/>
              <a:buFont typeface="Courier New"/>
              <a:buChar char="o"/>
              <a:defRPr/>
            </a:pPr>
            <a:r>
              <a:rPr lang="fr-FR" sz="2000" dirty="0" smtClean="0">
                <a:solidFill>
                  <a:srgbClr val="000000"/>
                </a:solidFill>
                <a:latin typeface="Trebuchet MS"/>
                <a:cs typeface="Trebuchet MS"/>
              </a:rPr>
              <a:t>PETM </a:t>
            </a:r>
            <a:r>
              <a:rPr lang="fr-FR" sz="2000" dirty="0" err="1" smtClean="0">
                <a:solidFill>
                  <a:srgbClr val="000000"/>
                </a:solidFill>
                <a:latin typeface="Trebuchet MS"/>
                <a:cs typeface="Trebuchet MS"/>
              </a:rPr>
              <a:t>replica</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was</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given</a:t>
            </a:r>
            <a:r>
              <a:rPr lang="fr-FR" sz="2000" dirty="0" smtClean="0">
                <a:solidFill>
                  <a:srgbClr val="000000"/>
                </a:solidFill>
                <a:latin typeface="Trebuchet MS"/>
                <a:cs typeface="Trebuchet MS"/>
              </a:rPr>
              <a:t> to ANZIC</a:t>
            </a:r>
          </a:p>
          <a:p>
            <a:pPr lvl="1" eaLnBrk="1" hangingPunct="1">
              <a:lnSpc>
                <a:spcPct val="90000"/>
              </a:lnSpc>
              <a:spcAft>
                <a:spcPts val="600"/>
              </a:spcAft>
              <a:buSzPct val="90000"/>
              <a:buFont typeface="Courier New"/>
              <a:buChar char="o"/>
              <a:defRPr/>
            </a:pPr>
            <a:r>
              <a:rPr lang="fr-FR" sz="2000" dirty="0" smtClean="0">
                <a:solidFill>
                  <a:srgbClr val="000000"/>
                </a:solidFill>
                <a:latin typeface="Trebuchet MS"/>
                <a:cs typeface="Trebuchet MS"/>
              </a:rPr>
              <a:t>J-FAST </a:t>
            </a:r>
            <a:r>
              <a:rPr lang="fr-FR" sz="2000" dirty="0" err="1" smtClean="0">
                <a:solidFill>
                  <a:srgbClr val="000000"/>
                </a:solidFill>
                <a:latin typeface="Trebuchet MS"/>
                <a:cs typeface="Trebuchet MS"/>
              </a:rPr>
              <a:t>replica</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is</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offered</a:t>
            </a:r>
            <a:r>
              <a:rPr lang="fr-FR" sz="2000" dirty="0" smtClean="0">
                <a:solidFill>
                  <a:srgbClr val="000000"/>
                </a:solidFill>
                <a:latin typeface="Trebuchet MS"/>
                <a:cs typeface="Trebuchet MS"/>
              </a:rPr>
              <a:t> by CDEX to ECORD - to </a:t>
            </a:r>
            <a:r>
              <a:rPr lang="fr-FR" sz="2000" dirty="0" err="1" smtClean="0">
                <a:solidFill>
                  <a:srgbClr val="000000"/>
                </a:solidFill>
                <a:latin typeface="Trebuchet MS"/>
                <a:cs typeface="Trebuchet MS"/>
              </a:rPr>
              <a:t>be</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delivered</a:t>
            </a:r>
            <a:r>
              <a:rPr lang="fr-FR" sz="2000" dirty="0" smtClean="0">
                <a:solidFill>
                  <a:srgbClr val="000000"/>
                </a:solidFill>
                <a:latin typeface="Trebuchet MS"/>
                <a:cs typeface="Trebuchet MS"/>
              </a:rPr>
              <a:t> on </a:t>
            </a:r>
            <a:r>
              <a:rPr lang="fr-FR" sz="2000" dirty="0" err="1" smtClean="0">
                <a:solidFill>
                  <a:srgbClr val="000000"/>
                </a:solidFill>
                <a:latin typeface="Trebuchet MS"/>
                <a:cs typeface="Trebuchet MS"/>
              </a:rPr>
              <a:t>late</a:t>
            </a:r>
            <a:r>
              <a:rPr lang="fr-FR" sz="2000" dirty="0" smtClean="0">
                <a:solidFill>
                  <a:srgbClr val="000000"/>
                </a:solidFill>
                <a:latin typeface="Trebuchet MS"/>
                <a:cs typeface="Trebuchet MS"/>
              </a:rPr>
              <a:t> March 2015</a:t>
            </a:r>
          </a:p>
          <a:p>
            <a:pPr lvl="1" eaLnBrk="1" hangingPunct="1">
              <a:lnSpc>
                <a:spcPct val="90000"/>
              </a:lnSpc>
              <a:spcAft>
                <a:spcPts val="600"/>
              </a:spcAft>
              <a:buSzPct val="90000"/>
              <a:buFont typeface="Courier New"/>
              <a:buChar char="o"/>
              <a:defRPr/>
            </a:pPr>
            <a:r>
              <a:rPr lang="fr-FR" sz="2000" dirty="0" err="1" smtClean="0">
                <a:solidFill>
                  <a:srgbClr val="000000"/>
                </a:solidFill>
                <a:latin typeface="Trebuchet MS"/>
                <a:cs typeface="Trebuchet MS"/>
              </a:rPr>
              <a:t>Additional</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materials</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forams</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thin</a:t>
            </a:r>
            <a:r>
              <a:rPr lang="fr-FR" sz="2000" dirty="0" smtClean="0">
                <a:solidFill>
                  <a:srgbClr val="000000"/>
                </a:solidFill>
                <a:latin typeface="Trebuchet MS"/>
                <a:cs typeface="Trebuchet MS"/>
              </a:rPr>
              <a:t> sections, etc.) to go </a:t>
            </a:r>
            <a:r>
              <a:rPr lang="fr-FR" sz="2000" dirty="0" err="1" smtClean="0">
                <a:solidFill>
                  <a:srgbClr val="000000"/>
                </a:solidFill>
                <a:latin typeface="Trebuchet MS"/>
                <a:cs typeface="Trebuchet MS"/>
              </a:rPr>
              <a:t>with</a:t>
            </a:r>
            <a:r>
              <a:rPr lang="fr-FR" sz="2000" dirty="0" smtClean="0">
                <a:solidFill>
                  <a:srgbClr val="000000"/>
                </a:solidFill>
                <a:latin typeface="Trebuchet MS"/>
                <a:cs typeface="Trebuchet MS"/>
              </a:rPr>
              <a:t> the </a:t>
            </a:r>
            <a:r>
              <a:rPr lang="fr-FR" sz="2000" dirty="0" err="1" smtClean="0">
                <a:solidFill>
                  <a:srgbClr val="000000"/>
                </a:solidFill>
                <a:latin typeface="Trebuchet MS"/>
                <a:cs typeface="Trebuchet MS"/>
              </a:rPr>
              <a:t>replicas</a:t>
            </a:r>
            <a:endParaRPr lang="fr-FR" sz="2400" dirty="0" smtClean="0">
              <a:latin typeface="Trebuchet MS"/>
              <a:cs typeface="Trebuchet MS"/>
            </a:endParaRPr>
          </a:p>
          <a:p>
            <a:pPr eaLnBrk="1" hangingPunct="1">
              <a:lnSpc>
                <a:spcPct val="90000"/>
              </a:lnSpc>
              <a:buSzPct val="120000"/>
              <a:buFontTx/>
              <a:buNone/>
              <a:defRPr/>
            </a:pPr>
            <a:endParaRPr lang="fr-FR" sz="2000" b="1" dirty="0" smtClean="0">
              <a:latin typeface="Trebuchet MS"/>
              <a:cs typeface="Trebuchet MS"/>
            </a:endParaRPr>
          </a:p>
          <a:p>
            <a:pPr marL="57150" indent="0" eaLnBrk="1" hangingPunct="1">
              <a:lnSpc>
                <a:spcPct val="90000"/>
              </a:lnSpc>
              <a:buClr>
                <a:srgbClr val="1166B1"/>
              </a:buClr>
              <a:buSzPct val="90000"/>
              <a:buNone/>
              <a:defRPr/>
            </a:pPr>
            <a:endParaRPr lang="fr-FR" sz="2200" dirty="0" smtClean="0">
              <a:latin typeface="Trebuchet MS"/>
              <a:cs typeface="Trebuchet MS"/>
            </a:endParaRPr>
          </a:p>
          <a:p>
            <a:pPr eaLnBrk="1" hangingPunct="1">
              <a:lnSpc>
                <a:spcPct val="90000"/>
              </a:lnSpc>
              <a:buClr>
                <a:srgbClr val="FF0000"/>
              </a:buClr>
              <a:buSzPct val="90000"/>
              <a:buFontTx/>
              <a:buNone/>
              <a:defRPr/>
            </a:pPr>
            <a:endParaRPr lang="fr-FR" sz="1800" b="1" dirty="0" smtClean="0">
              <a:latin typeface="Trebuchet MS"/>
              <a:cs typeface="Trebuchet MS"/>
            </a:endParaRPr>
          </a:p>
          <a:p>
            <a:pPr eaLnBrk="1" hangingPunct="1">
              <a:lnSpc>
                <a:spcPct val="90000"/>
              </a:lnSpc>
              <a:buSzPct val="120000"/>
              <a:buFontTx/>
              <a:buNone/>
              <a:defRPr/>
            </a:pPr>
            <a:endParaRPr lang="fr-FR" sz="2000" b="1" dirty="0">
              <a:latin typeface="Helvetica" charset="0"/>
            </a:endParaRPr>
          </a:p>
          <a:p>
            <a:pPr eaLnBrk="1" hangingPunct="1">
              <a:lnSpc>
                <a:spcPct val="90000"/>
              </a:lnSpc>
              <a:buSzPct val="120000"/>
              <a:buFontTx/>
              <a:buNone/>
              <a:defRPr/>
            </a:pPr>
            <a:endParaRPr lang="fr-FR" sz="2000" b="1" dirty="0" smtClean="0">
              <a:latin typeface="Helvetica" charset="0"/>
            </a:endParaRPr>
          </a:p>
          <a:p>
            <a:pPr eaLnBrk="1" hangingPunct="1">
              <a:lnSpc>
                <a:spcPct val="90000"/>
              </a:lnSpc>
              <a:buSzPct val="120000"/>
              <a:buFontTx/>
              <a:buNone/>
              <a:defRPr/>
            </a:pPr>
            <a:endParaRPr lang="fr-FR" sz="2000" b="1" dirty="0" smtClean="0">
              <a:latin typeface="Helvetica" charset="0"/>
              <a:cs typeface="+mn-cs"/>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611188" y="228600"/>
            <a:ext cx="8137525" cy="1085425"/>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000090"/>
                </a:solidFill>
                <a:effectLst>
                  <a:outerShdw blurRad="50800" dist="38100" dir="2700000" algn="tl" rotWithShape="0">
                    <a:prstClr val="black">
                      <a:alpha val="40000"/>
                    </a:prstClr>
                  </a:outerShdw>
                </a:effectLst>
                <a:latin typeface="GeoSlab703 Md BT"/>
                <a:cs typeface="GeoSlab703 Md BT"/>
              </a:rPr>
              <a:t>5</a:t>
            </a: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a:t>
            </a: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 </a:t>
            </a: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Outreach &amp; education activities in 2015</a:t>
            </a:r>
          </a:p>
          <a:p>
            <a:pPr eaLnBrk="1" hangingPunct="1">
              <a:lnSpc>
                <a:spcPct val="90000"/>
              </a:lnSpc>
              <a:spcBef>
                <a:spcPct val="20000"/>
              </a:spcBef>
              <a:buClr>
                <a:srgbClr val="EE7C1B"/>
              </a:buClr>
              <a:defRPr/>
            </a:pPr>
            <a:endParaRPr lang="en-GB" sz="3200" b="0" dirty="0">
              <a:solidFill>
                <a:srgbClr val="000090"/>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extLst>
      <p:ext uri="{BB962C8B-B14F-4D97-AF65-F5344CB8AC3E}">
        <p14:creationId xmlns:p14="http://schemas.microsoft.com/office/powerpoint/2010/main" val="29561182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1196975"/>
            <a:ext cx="8153400" cy="5040337"/>
          </a:xfrm>
          <a:prstGeom prst="rect">
            <a:avLst/>
          </a:prstGeom>
        </p:spPr>
        <p:txBody>
          <a:bodyPr/>
          <a:lstStyle/>
          <a:p>
            <a:pPr eaLnBrk="1" hangingPunct="1">
              <a:lnSpc>
                <a:spcPct val="90000"/>
              </a:lnSpc>
              <a:buSzPct val="120000"/>
              <a:buFontTx/>
              <a:buNone/>
              <a:defRPr/>
            </a:pPr>
            <a:r>
              <a:rPr lang="fr-FR" sz="2000" b="1" dirty="0" err="1" smtClean="0">
                <a:latin typeface="Trebuchet MS"/>
                <a:cs typeface="Trebuchet MS"/>
              </a:rPr>
              <a:t>Videos</a:t>
            </a:r>
            <a:endParaRPr lang="fr-FR" sz="2000" b="1" dirty="0" smtClean="0">
              <a:latin typeface="Trebuchet MS"/>
              <a:cs typeface="Trebuchet MS"/>
            </a:endParaRPr>
          </a:p>
          <a:p>
            <a:pPr eaLnBrk="1" hangingPunct="1">
              <a:lnSpc>
                <a:spcPct val="90000"/>
              </a:lnSpc>
              <a:buSzPct val="120000"/>
              <a:defRPr/>
            </a:pPr>
            <a:r>
              <a:rPr lang="fr-FR" sz="2000" dirty="0" smtClean="0">
                <a:latin typeface="Trebuchet MS"/>
                <a:cs typeface="Trebuchet MS"/>
              </a:rPr>
              <a:t>EPC to post </a:t>
            </a:r>
            <a:r>
              <a:rPr lang="fr-FR" sz="2000" dirty="0" err="1" smtClean="0">
                <a:latin typeface="Trebuchet MS"/>
                <a:cs typeface="Trebuchet MS"/>
              </a:rPr>
              <a:t>logging</a:t>
            </a:r>
            <a:r>
              <a:rPr lang="fr-FR" sz="2000" dirty="0" smtClean="0">
                <a:latin typeface="Trebuchet MS"/>
                <a:cs typeface="Trebuchet MS"/>
              </a:rPr>
              <a:t> </a:t>
            </a:r>
            <a:r>
              <a:rPr lang="fr-FR" sz="2000" dirty="0" err="1" smtClean="0">
                <a:latin typeface="Trebuchet MS"/>
                <a:cs typeface="Trebuchet MS"/>
              </a:rPr>
              <a:t>videos</a:t>
            </a:r>
            <a:r>
              <a:rPr lang="fr-FR" sz="2000" dirty="0">
                <a:latin typeface="Trebuchet MS"/>
                <a:cs typeface="Trebuchet MS"/>
              </a:rPr>
              <a:t> </a:t>
            </a:r>
            <a:r>
              <a:rPr lang="fr-FR" sz="2000" dirty="0" smtClean="0">
                <a:latin typeface="Trebuchet MS"/>
                <a:cs typeface="Trebuchet MS"/>
              </a:rPr>
              <a:t>online (EPC </a:t>
            </a:r>
            <a:r>
              <a:rPr lang="fr-FR" sz="2000" dirty="0" err="1" smtClean="0">
                <a:latin typeface="Trebuchet MS"/>
                <a:cs typeface="Trebuchet MS"/>
              </a:rPr>
              <a:t>website</a:t>
            </a:r>
            <a:r>
              <a:rPr lang="fr-FR" sz="2000" dirty="0" smtClean="0">
                <a:latin typeface="Trebuchet MS"/>
                <a:cs typeface="Trebuchet MS"/>
              </a:rPr>
              <a:t> and ESO</a:t>
            </a:r>
          </a:p>
          <a:p>
            <a:pPr marL="0" indent="0" eaLnBrk="1" hangingPunct="1">
              <a:lnSpc>
                <a:spcPct val="90000"/>
              </a:lnSpc>
              <a:buSzPct val="120000"/>
              <a:buNone/>
              <a:defRPr/>
            </a:pPr>
            <a:r>
              <a:rPr lang="fr-FR" sz="2000" dirty="0" err="1" smtClean="0">
                <a:latin typeface="Trebuchet MS"/>
                <a:cs typeface="Trebuchet MS"/>
              </a:rPr>
              <a:t>Youtube</a:t>
            </a:r>
            <a:r>
              <a:rPr lang="fr-FR" sz="2000" dirty="0" smtClean="0">
                <a:latin typeface="Trebuchet MS"/>
                <a:cs typeface="Trebuchet MS"/>
              </a:rPr>
              <a:t> </a:t>
            </a:r>
            <a:r>
              <a:rPr lang="fr-FR" sz="2000" dirty="0" err="1" smtClean="0">
                <a:latin typeface="Trebuchet MS"/>
                <a:cs typeface="Trebuchet MS"/>
              </a:rPr>
              <a:t>channel</a:t>
            </a:r>
            <a:r>
              <a:rPr lang="fr-FR" sz="2000" dirty="0" smtClean="0">
                <a:latin typeface="Trebuchet MS"/>
                <a:cs typeface="Trebuchet MS"/>
              </a:rPr>
              <a:t>) if </a:t>
            </a:r>
            <a:r>
              <a:rPr lang="fr-FR" sz="2000" dirty="0" err="1" smtClean="0">
                <a:latin typeface="Trebuchet MS"/>
                <a:cs typeface="Trebuchet MS"/>
              </a:rPr>
              <a:t>credits</a:t>
            </a:r>
            <a:r>
              <a:rPr lang="fr-FR" sz="2000" dirty="0" smtClean="0">
                <a:latin typeface="Trebuchet MS"/>
                <a:cs typeface="Trebuchet MS"/>
              </a:rPr>
              <a:t> </a:t>
            </a:r>
            <a:r>
              <a:rPr lang="fr-FR" sz="2000" dirty="0" err="1" smtClean="0">
                <a:latin typeface="Trebuchet MS"/>
                <a:cs typeface="Trebuchet MS"/>
              </a:rPr>
              <a:t>agreed</a:t>
            </a:r>
            <a:r>
              <a:rPr lang="fr-FR" sz="2000" dirty="0" smtClean="0">
                <a:latin typeface="Trebuchet MS"/>
                <a:cs typeface="Trebuchet MS"/>
              </a:rPr>
              <a:t>.</a:t>
            </a:r>
          </a:p>
          <a:p>
            <a:pPr eaLnBrk="1" hangingPunct="1">
              <a:lnSpc>
                <a:spcPct val="90000"/>
              </a:lnSpc>
              <a:buSzPct val="120000"/>
              <a:buFontTx/>
              <a:buNone/>
              <a:defRPr/>
            </a:pPr>
            <a:endParaRPr lang="fr-FR" sz="1800" b="1" dirty="0" smtClean="0">
              <a:latin typeface="Trebuchet MS"/>
              <a:cs typeface="Trebuchet MS"/>
            </a:endParaRPr>
          </a:p>
          <a:p>
            <a:pPr eaLnBrk="1" hangingPunct="1">
              <a:lnSpc>
                <a:spcPct val="90000"/>
              </a:lnSpc>
              <a:buSzPct val="120000"/>
              <a:buFontTx/>
              <a:buNone/>
              <a:defRPr/>
            </a:pPr>
            <a:r>
              <a:rPr lang="fr-FR" sz="2000" b="1" dirty="0" err="1" smtClean="0">
                <a:latin typeface="Trebuchet MS"/>
                <a:cs typeface="Trebuchet MS"/>
              </a:rPr>
              <a:t>Other</a:t>
            </a:r>
            <a:r>
              <a:rPr lang="fr-FR" sz="2000" b="1" dirty="0" smtClean="0">
                <a:latin typeface="Trebuchet MS"/>
                <a:cs typeface="Trebuchet MS"/>
              </a:rPr>
              <a:t> </a:t>
            </a:r>
            <a:r>
              <a:rPr lang="fr-FR" sz="2000" b="1" dirty="0" err="1" smtClean="0">
                <a:latin typeface="Trebuchet MS"/>
                <a:cs typeface="Trebuchet MS"/>
              </a:rPr>
              <a:t>projects</a:t>
            </a:r>
            <a:r>
              <a:rPr lang="fr-FR" sz="2000" b="1" dirty="0" smtClean="0">
                <a:latin typeface="Trebuchet MS"/>
                <a:cs typeface="Trebuchet MS"/>
              </a:rPr>
              <a:t>:</a:t>
            </a:r>
          </a:p>
          <a:p>
            <a:pPr eaLnBrk="1" hangingPunct="1">
              <a:lnSpc>
                <a:spcPct val="90000"/>
              </a:lnSpc>
              <a:buClr>
                <a:srgbClr val="1166B1"/>
              </a:buClr>
              <a:buSzPct val="130000"/>
              <a:defRPr/>
            </a:pPr>
            <a:r>
              <a:rPr lang="fr-FR" sz="1800" b="1" dirty="0" smtClean="0">
                <a:latin typeface="Trebuchet MS"/>
                <a:cs typeface="Trebuchet MS"/>
              </a:rPr>
              <a:t>Education: </a:t>
            </a:r>
            <a:r>
              <a:rPr lang="fr-FR" sz="1800" dirty="0" smtClean="0">
                <a:latin typeface="Trebuchet MS"/>
                <a:cs typeface="Trebuchet MS"/>
              </a:rPr>
              <a:t>a </a:t>
            </a:r>
            <a:r>
              <a:rPr lang="fr-FR" sz="1800" dirty="0" err="1" smtClean="0">
                <a:latin typeface="Trebuchet MS"/>
                <a:cs typeface="Trebuchet MS"/>
              </a:rPr>
              <a:t>project</a:t>
            </a:r>
            <a:r>
              <a:rPr lang="fr-FR" sz="1800" dirty="0" smtClean="0">
                <a:latin typeface="Trebuchet MS"/>
                <a:cs typeface="Trebuchet MS"/>
              </a:rPr>
              <a:t> by Jean-Luc </a:t>
            </a:r>
            <a:r>
              <a:rPr lang="fr-FR" sz="1800" dirty="0" err="1" smtClean="0">
                <a:latin typeface="Trebuchet MS"/>
                <a:cs typeface="Trebuchet MS"/>
              </a:rPr>
              <a:t>Bérenguer</a:t>
            </a:r>
            <a:r>
              <a:rPr lang="fr-FR" sz="1800" dirty="0" smtClean="0">
                <a:latin typeface="Trebuchet MS"/>
                <a:cs typeface="Trebuchet MS"/>
              </a:rPr>
              <a:t> &amp; Dan </a:t>
            </a:r>
            <a:r>
              <a:rPr lang="fr-FR" sz="1800" dirty="0" err="1" smtClean="0">
                <a:latin typeface="Trebuchet MS"/>
                <a:cs typeface="Trebuchet MS"/>
              </a:rPr>
              <a:t>Brinkhuis</a:t>
            </a:r>
            <a:r>
              <a:rPr lang="fr-FR" sz="1800" dirty="0" smtClean="0">
                <a:latin typeface="Trebuchet MS"/>
                <a:cs typeface="Trebuchet MS"/>
              </a:rPr>
              <a:t> as an </a:t>
            </a:r>
            <a:r>
              <a:rPr lang="fr-FR" sz="1800" dirty="0" err="1" smtClean="0">
                <a:latin typeface="Trebuchet MS"/>
                <a:cs typeface="Trebuchet MS"/>
              </a:rPr>
              <a:t>outcome</a:t>
            </a:r>
            <a:r>
              <a:rPr lang="fr-FR" sz="1800" dirty="0" smtClean="0">
                <a:latin typeface="Trebuchet MS"/>
                <a:cs typeface="Trebuchet MS"/>
              </a:rPr>
              <a:t> of </a:t>
            </a:r>
            <a:r>
              <a:rPr lang="fr-FR" sz="1800" dirty="0" err="1" smtClean="0">
                <a:latin typeface="Trebuchet MS"/>
                <a:cs typeface="Trebuchet MS"/>
              </a:rPr>
              <a:t>Teachers</a:t>
            </a:r>
            <a:r>
              <a:rPr lang="fr-FR" sz="1800" dirty="0" smtClean="0">
                <a:latin typeface="Trebuchet MS"/>
                <a:cs typeface="Trebuchet MS"/>
              </a:rPr>
              <a:t> </a:t>
            </a:r>
            <a:r>
              <a:rPr lang="fr-FR" sz="1800" dirty="0" err="1" smtClean="0">
                <a:latin typeface="Trebuchet MS"/>
                <a:cs typeface="Trebuchet MS"/>
              </a:rPr>
              <a:t>at</a:t>
            </a:r>
            <a:r>
              <a:rPr lang="fr-FR" sz="1800" dirty="0" smtClean="0">
                <a:latin typeface="Trebuchet MS"/>
                <a:cs typeface="Trebuchet MS"/>
              </a:rPr>
              <a:t> </a:t>
            </a:r>
            <a:r>
              <a:rPr lang="fr-FR" sz="1800" dirty="0" err="1" smtClean="0">
                <a:latin typeface="Trebuchet MS"/>
                <a:cs typeface="Trebuchet MS"/>
              </a:rPr>
              <a:t>Sea</a:t>
            </a:r>
            <a:r>
              <a:rPr lang="fr-FR" sz="1800" dirty="0" smtClean="0">
                <a:latin typeface="Trebuchet MS"/>
                <a:cs typeface="Trebuchet MS"/>
              </a:rPr>
              <a:t> (</a:t>
            </a:r>
            <a:r>
              <a:rPr lang="fr-FR" sz="1800" dirty="0" err="1" smtClean="0">
                <a:latin typeface="Trebuchet MS"/>
                <a:cs typeface="Trebuchet MS"/>
              </a:rPr>
              <a:t>Exp</a:t>
            </a:r>
            <a:r>
              <a:rPr lang="fr-FR" sz="1800" dirty="0" smtClean="0">
                <a:latin typeface="Trebuchet MS"/>
                <a:cs typeface="Trebuchet MS"/>
              </a:rPr>
              <a:t> 345) – </a:t>
            </a:r>
            <a:r>
              <a:rPr lang="fr-FR" sz="1800" dirty="0" smtClean="0">
                <a:solidFill>
                  <a:srgbClr val="FF0000"/>
                </a:solidFill>
                <a:latin typeface="Trebuchet MS"/>
                <a:cs typeface="Trebuchet MS"/>
              </a:rPr>
              <a:t>no </a:t>
            </a:r>
            <a:r>
              <a:rPr lang="fr-FR" sz="1800" dirty="0" err="1" smtClean="0">
                <a:solidFill>
                  <a:srgbClr val="FF0000"/>
                </a:solidFill>
                <a:latin typeface="Trebuchet MS"/>
                <a:cs typeface="Trebuchet MS"/>
              </a:rPr>
              <a:t>funding</a:t>
            </a:r>
            <a:r>
              <a:rPr lang="fr-FR" sz="1800" dirty="0" smtClean="0">
                <a:solidFill>
                  <a:srgbClr val="FF0000"/>
                </a:solidFill>
                <a:latin typeface="Trebuchet MS"/>
                <a:cs typeface="Trebuchet MS"/>
              </a:rPr>
              <a:t> </a:t>
            </a:r>
            <a:r>
              <a:rPr lang="fr-FR" sz="1800" dirty="0" err="1" smtClean="0">
                <a:solidFill>
                  <a:srgbClr val="FF0000"/>
                </a:solidFill>
                <a:latin typeface="Trebuchet MS"/>
                <a:cs typeface="Trebuchet MS"/>
              </a:rPr>
              <a:t>available</a:t>
            </a:r>
            <a:endParaRPr lang="fr-FR" sz="1800" dirty="0" smtClean="0">
              <a:solidFill>
                <a:srgbClr val="FF0000"/>
              </a:solidFill>
              <a:latin typeface="Trebuchet MS"/>
              <a:cs typeface="Trebuchet MS"/>
            </a:endParaRPr>
          </a:p>
          <a:p>
            <a:pPr eaLnBrk="1" hangingPunct="1">
              <a:lnSpc>
                <a:spcPct val="90000"/>
              </a:lnSpc>
              <a:buClr>
                <a:srgbClr val="1166B1"/>
              </a:buClr>
              <a:buSzPct val="130000"/>
              <a:defRPr/>
            </a:pPr>
            <a:r>
              <a:rPr lang="fr-FR" sz="1800" b="1" dirty="0" err="1" smtClean="0">
                <a:latin typeface="Trebuchet MS"/>
                <a:cs typeface="Trebuchet MS"/>
              </a:rPr>
              <a:t>Joel</a:t>
            </a:r>
            <a:r>
              <a:rPr lang="fr-FR" sz="1800" b="1" dirty="0" smtClean="0">
                <a:latin typeface="Trebuchet MS"/>
                <a:cs typeface="Trebuchet MS"/>
              </a:rPr>
              <a:t> </a:t>
            </a:r>
            <a:r>
              <a:rPr lang="fr-FR" sz="1800" b="1" dirty="0" err="1" smtClean="0">
                <a:latin typeface="Trebuchet MS"/>
                <a:cs typeface="Trebuchet MS"/>
              </a:rPr>
              <a:t>Leyendecker</a:t>
            </a:r>
            <a:r>
              <a:rPr lang="fr-FR" sz="1800" b="1" dirty="0" smtClean="0">
                <a:latin typeface="Trebuchet MS"/>
                <a:cs typeface="Trebuchet MS"/>
              </a:rPr>
              <a:t>: </a:t>
            </a:r>
            <a:r>
              <a:rPr lang="fr-FR" sz="1800" dirty="0" err="1" smtClean="0">
                <a:latin typeface="Trebuchet MS"/>
                <a:cs typeface="Trebuchet MS"/>
              </a:rPr>
              <a:t>documentary</a:t>
            </a:r>
            <a:r>
              <a:rPr lang="fr-FR" sz="1800" dirty="0" smtClean="0">
                <a:latin typeface="Trebuchet MS"/>
                <a:cs typeface="Trebuchet MS"/>
              </a:rPr>
              <a:t> on the </a:t>
            </a:r>
            <a:r>
              <a:rPr lang="fr-FR" sz="1800" dirty="0" err="1" smtClean="0">
                <a:latin typeface="Trebuchet MS"/>
                <a:cs typeface="Trebuchet MS"/>
              </a:rPr>
              <a:t>geosphere</a:t>
            </a:r>
            <a:r>
              <a:rPr lang="fr-FR" sz="1800" dirty="0" smtClean="0">
                <a:latin typeface="Trebuchet MS"/>
                <a:cs typeface="Trebuchet MS"/>
              </a:rPr>
              <a:t> for Arte (via B. Menez, IPGP): permission to use </a:t>
            </a:r>
            <a:r>
              <a:rPr lang="fr-FR" sz="1800" dirty="0" err="1" smtClean="0">
                <a:latin typeface="Trebuchet MS"/>
                <a:cs typeface="Trebuchet MS"/>
              </a:rPr>
              <a:t>existing</a:t>
            </a:r>
            <a:r>
              <a:rPr lang="fr-FR" sz="1800" dirty="0" smtClean="0">
                <a:latin typeface="Trebuchet MS"/>
                <a:cs typeface="Trebuchet MS"/>
              </a:rPr>
              <a:t> </a:t>
            </a:r>
            <a:r>
              <a:rPr lang="fr-FR" sz="1800" dirty="0" err="1" smtClean="0">
                <a:latin typeface="Trebuchet MS"/>
                <a:cs typeface="Trebuchet MS"/>
              </a:rPr>
              <a:t>video</a:t>
            </a:r>
            <a:r>
              <a:rPr lang="fr-FR" sz="1800" dirty="0" smtClean="0">
                <a:latin typeface="Trebuchet MS"/>
                <a:cs typeface="Trebuchet MS"/>
              </a:rPr>
              <a:t> </a:t>
            </a:r>
            <a:r>
              <a:rPr lang="fr-FR" sz="1800" dirty="0" err="1" smtClean="0">
                <a:latin typeface="Trebuchet MS"/>
                <a:cs typeface="Trebuchet MS"/>
              </a:rPr>
              <a:t>footages</a:t>
            </a:r>
            <a:r>
              <a:rPr lang="fr-FR" sz="1800" dirty="0" smtClean="0">
                <a:latin typeface="Trebuchet MS"/>
                <a:cs typeface="Trebuchet MS"/>
              </a:rPr>
              <a:t> on IODP </a:t>
            </a:r>
            <a:r>
              <a:rPr lang="fr-FR" sz="1800" dirty="0" err="1" smtClean="0">
                <a:latin typeface="Trebuchet MS"/>
                <a:cs typeface="Trebuchet MS"/>
              </a:rPr>
              <a:t>Shimokita</a:t>
            </a:r>
            <a:r>
              <a:rPr lang="fr-FR" sz="1800" dirty="0" smtClean="0">
                <a:latin typeface="Trebuchet MS"/>
                <a:cs typeface="Trebuchet MS"/>
              </a:rPr>
              <a:t> </a:t>
            </a:r>
            <a:r>
              <a:rPr lang="fr-FR" sz="1800" dirty="0" err="1" smtClean="0">
                <a:latin typeface="Trebuchet MS"/>
                <a:cs typeface="Trebuchet MS"/>
              </a:rPr>
              <a:t>Exp</a:t>
            </a:r>
            <a:r>
              <a:rPr lang="fr-FR" sz="1800" dirty="0" smtClean="0">
                <a:latin typeface="Trebuchet MS"/>
                <a:cs typeface="Trebuchet MS"/>
              </a:rPr>
              <a:t> </a:t>
            </a:r>
            <a:r>
              <a:rPr lang="fr-FR" sz="1800" dirty="0" err="1" smtClean="0">
                <a:latin typeface="Trebuchet MS"/>
                <a:cs typeface="Trebuchet MS"/>
              </a:rPr>
              <a:t>was</a:t>
            </a:r>
            <a:r>
              <a:rPr lang="fr-FR" sz="1800" dirty="0" smtClean="0">
                <a:latin typeface="Trebuchet MS"/>
                <a:cs typeface="Trebuchet MS"/>
              </a:rPr>
              <a:t> </a:t>
            </a:r>
            <a:r>
              <a:rPr lang="fr-FR" sz="1800" dirty="0" err="1" smtClean="0">
                <a:latin typeface="Trebuchet MS"/>
                <a:cs typeface="Trebuchet MS"/>
              </a:rPr>
              <a:t>given</a:t>
            </a:r>
            <a:r>
              <a:rPr lang="fr-FR" sz="1800" dirty="0">
                <a:latin typeface="Trebuchet MS"/>
                <a:cs typeface="Trebuchet MS"/>
              </a:rPr>
              <a:t> - </a:t>
            </a:r>
            <a:r>
              <a:rPr lang="fr-FR" sz="1800" dirty="0" smtClean="0">
                <a:solidFill>
                  <a:srgbClr val="FF0000"/>
                </a:solidFill>
                <a:latin typeface="Trebuchet MS"/>
                <a:cs typeface="Trebuchet MS"/>
              </a:rPr>
              <a:t>no news</a:t>
            </a:r>
            <a:endParaRPr lang="fr-FR" sz="1800" dirty="0" smtClean="0">
              <a:latin typeface="Trebuchet MS"/>
              <a:cs typeface="Trebuchet MS"/>
            </a:endParaRPr>
          </a:p>
          <a:p>
            <a:pPr eaLnBrk="1" hangingPunct="1">
              <a:lnSpc>
                <a:spcPct val="90000"/>
              </a:lnSpc>
              <a:buClr>
                <a:srgbClr val="1166B1"/>
              </a:buClr>
              <a:buSzPct val="130000"/>
              <a:defRPr/>
            </a:pPr>
            <a:r>
              <a:rPr lang="fr-FR" sz="1800" b="1" dirty="0" smtClean="0">
                <a:latin typeface="Trebuchet MS"/>
                <a:cs typeface="Trebuchet MS"/>
              </a:rPr>
              <a:t>Bruno Bucher: </a:t>
            </a:r>
            <a:r>
              <a:rPr lang="fr-FR" sz="1800" dirty="0" err="1">
                <a:latin typeface="Trebuchet MS"/>
                <a:cs typeface="Trebuchet MS"/>
              </a:rPr>
              <a:t>documentary</a:t>
            </a:r>
            <a:r>
              <a:rPr lang="fr-FR" sz="1800" dirty="0">
                <a:latin typeface="Trebuchet MS"/>
                <a:cs typeface="Trebuchet MS"/>
              </a:rPr>
              <a:t> </a:t>
            </a:r>
            <a:r>
              <a:rPr lang="fr-FR" sz="1800" dirty="0" smtClean="0">
                <a:latin typeface="Trebuchet MS"/>
                <a:cs typeface="Trebuchet MS"/>
              </a:rPr>
              <a:t>on </a:t>
            </a:r>
            <a:r>
              <a:rPr lang="fr-FR" sz="1800" dirty="0" err="1">
                <a:latin typeface="Trebuchet MS"/>
                <a:cs typeface="Trebuchet MS"/>
              </a:rPr>
              <a:t>earthquakes</a:t>
            </a:r>
            <a:r>
              <a:rPr lang="fr-FR" sz="1800" dirty="0">
                <a:latin typeface="Trebuchet MS"/>
                <a:cs typeface="Trebuchet MS"/>
              </a:rPr>
              <a:t> </a:t>
            </a:r>
            <a:r>
              <a:rPr lang="fr-FR" sz="1800" dirty="0" smtClean="0">
                <a:latin typeface="Trebuchet MS"/>
                <a:cs typeface="Trebuchet MS"/>
              </a:rPr>
              <a:t>for the </a:t>
            </a:r>
            <a:r>
              <a:rPr lang="fr-FR" sz="1800" b="1" dirty="0" smtClean="0">
                <a:latin typeface="Trebuchet MS"/>
                <a:cs typeface="Trebuchet MS"/>
              </a:rPr>
              <a:t>French National TV): </a:t>
            </a:r>
            <a:r>
              <a:rPr lang="fr-FR" sz="1800" dirty="0" err="1" smtClean="0">
                <a:latin typeface="Trebuchet MS"/>
                <a:cs typeface="Trebuchet MS"/>
              </a:rPr>
              <a:t>Shootings</a:t>
            </a:r>
            <a:r>
              <a:rPr lang="fr-FR" sz="1800" b="1" dirty="0" smtClean="0">
                <a:latin typeface="Trebuchet MS"/>
                <a:cs typeface="Trebuchet MS"/>
              </a:rPr>
              <a:t> </a:t>
            </a:r>
            <a:r>
              <a:rPr lang="fr-FR" sz="1800" dirty="0" err="1" smtClean="0">
                <a:latin typeface="Trebuchet MS"/>
                <a:cs typeface="Trebuchet MS"/>
              </a:rPr>
              <a:t>onboard</a:t>
            </a:r>
            <a:r>
              <a:rPr lang="fr-FR" sz="1800" dirty="0" smtClean="0">
                <a:latin typeface="Trebuchet MS"/>
                <a:cs typeface="Trebuchet MS"/>
              </a:rPr>
              <a:t> the </a:t>
            </a:r>
            <a:r>
              <a:rPr lang="fr-FR" sz="1800" i="1" dirty="0" err="1" smtClean="0">
                <a:latin typeface="Trebuchet MS"/>
                <a:cs typeface="Trebuchet MS"/>
              </a:rPr>
              <a:t>Chikyu</a:t>
            </a:r>
            <a:r>
              <a:rPr lang="fr-FR" sz="1800" dirty="0" smtClean="0">
                <a:latin typeface="Trebuchet MS"/>
                <a:cs typeface="Trebuchet MS"/>
              </a:rPr>
              <a:t> (P. Henry, CEREGE/Collège de France) </a:t>
            </a:r>
            <a:r>
              <a:rPr lang="fr-FR" sz="1800" dirty="0" err="1" smtClean="0">
                <a:latin typeface="Trebuchet MS"/>
                <a:cs typeface="Trebuchet MS"/>
              </a:rPr>
              <a:t>during</a:t>
            </a:r>
            <a:r>
              <a:rPr lang="fr-FR" sz="1800" dirty="0" smtClean="0">
                <a:latin typeface="Trebuchet MS"/>
                <a:cs typeface="Trebuchet MS"/>
              </a:rPr>
              <a:t> </a:t>
            </a:r>
            <a:r>
              <a:rPr lang="fr-FR" sz="1800" dirty="0" err="1" smtClean="0">
                <a:latin typeface="Trebuchet MS"/>
                <a:cs typeface="Trebuchet MS"/>
              </a:rPr>
              <a:t>Exp</a:t>
            </a:r>
            <a:r>
              <a:rPr lang="fr-FR" sz="1800" dirty="0" smtClean="0">
                <a:latin typeface="Trebuchet MS"/>
                <a:cs typeface="Trebuchet MS"/>
              </a:rPr>
              <a:t> 348 as part of a </a:t>
            </a:r>
            <a:r>
              <a:rPr lang="fr-FR" sz="1800" dirty="0" err="1" smtClean="0">
                <a:latin typeface="Trebuchet MS"/>
                <a:cs typeface="Trebuchet MS"/>
              </a:rPr>
              <a:t>documentary</a:t>
            </a:r>
            <a:r>
              <a:rPr lang="fr-FR" sz="1800" dirty="0" smtClean="0">
                <a:latin typeface="Trebuchet MS"/>
                <a:cs typeface="Trebuchet MS"/>
              </a:rPr>
              <a:t> on </a:t>
            </a:r>
            <a:r>
              <a:rPr lang="fr-FR" sz="1800" dirty="0" err="1" smtClean="0">
                <a:latin typeface="Trebuchet MS"/>
                <a:cs typeface="Trebuchet MS"/>
              </a:rPr>
              <a:t>earthquakes</a:t>
            </a:r>
            <a:r>
              <a:rPr lang="fr-FR" sz="1800" dirty="0">
                <a:latin typeface="Trebuchet MS"/>
                <a:cs typeface="Trebuchet MS"/>
              </a:rPr>
              <a:t> </a:t>
            </a:r>
            <a:r>
              <a:rPr lang="fr-FR" sz="1800" dirty="0" smtClean="0">
                <a:latin typeface="Trebuchet MS"/>
                <a:cs typeface="Trebuchet MS"/>
              </a:rPr>
              <a:t>- </a:t>
            </a:r>
            <a:r>
              <a:rPr lang="fr-FR" sz="1800" dirty="0">
                <a:solidFill>
                  <a:srgbClr val="FF0000"/>
                </a:solidFill>
                <a:latin typeface="Trebuchet MS"/>
                <a:cs typeface="Trebuchet MS"/>
              </a:rPr>
              <a:t>no </a:t>
            </a:r>
            <a:r>
              <a:rPr lang="fr-FR" sz="1800" dirty="0" smtClean="0">
                <a:solidFill>
                  <a:srgbClr val="FF0000"/>
                </a:solidFill>
                <a:latin typeface="Trebuchet MS"/>
                <a:cs typeface="Trebuchet MS"/>
              </a:rPr>
              <a:t>news</a:t>
            </a:r>
            <a:endParaRPr lang="fr-FR" sz="1800" dirty="0" smtClean="0">
              <a:latin typeface="Trebuchet MS"/>
              <a:cs typeface="Trebuchet MS"/>
            </a:endParaRPr>
          </a:p>
          <a:p>
            <a:pPr eaLnBrk="1" hangingPunct="1">
              <a:lnSpc>
                <a:spcPct val="90000"/>
              </a:lnSpc>
              <a:buClr>
                <a:srgbClr val="1166B1"/>
              </a:buClr>
              <a:buSzPct val="130000"/>
              <a:defRPr/>
            </a:pPr>
            <a:r>
              <a:rPr lang="en-GB" sz="1800" b="1" dirty="0" smtClean="0">
                <a:latin typeface="Trebuchet MS"/>
                <a:cs typeface="Trebuchet MS"/>
              </a:rPr>
              <a:t>Dan </a:t>
            </a:r>
            <a:r>
              <a:rPr lang="en-GB" sz="1800" b="1" dirty="0" err="1" smtClean="0">
                <a:latin typeface="Trebuchet MS"/>
                <a:cs typeface="Trebuchet MS"/>
              </a:rPr>
              <a:t>Brinkhuis</a:t>
            </a:r>
            <a:r>
              <a:rPr lang="en-GB" sz="1800" b="1" dirty="0" smtClean="0">
                <a:latin typeface="Trebuchet MS"/>
                <a:cs typeface="Trebuchet MS"/>
              </a:rPr>
              <a:t> </a:t>
            </a:r>
            <a:r>
              <a:rPr lang="en-GB" sz="1800" dirty="0" smtClean="0">
                <a:latin typeface="Trebuchet MS"/>
                <a:cs typeface="Trebuchet MS"/>
              </a:rPr>
              <a:t>contacted ECORD to support him on </a:t>
            </a:r>
            <a:r>
              <a:rPr lang="en-GB" sz="1800" dirty="0" err="1" smtClean="0">
                <a:latin typeface="Trebuchet MS"/>
                <a:cs typeface="Trebuchet MS"/>
              </a:rPr>
              <a:t>Exp</a:t>
            </a:r>
            <a:r>
              <a:rPr lang="en-GB" sz="1800" dirty="0" smtClean="0">
                <a:latin typeface="Trebuchet MS"/>
                <a:cs typeface="Trebuchet MS"/>
              </a:rPr>
              <a:t> 354 Bengal Fan - </a:t>
            </a:r>
            <a:r>
              <a:rPr lang="en-GB" sz="1800" dirty="0" smtClean="0">
                <a:solidFill>
                  <a:srgbClr val="FF0000"/>
                </a:solidFill>
                <a:latin typeface="Trebuchet MS"/>
                <a:cs typeface="Trebuchet MS"/>
              </a:rPr>
              <a:t>no funding available</a:t>
            </a:r>
            <a:endParaRPr lang="fr-FR" sz="1800" b="1" dirty="0" smtClean="0">
              <a:latin typeface="Trebuchet MS"/>
              <a:cs typeface="Trebuchet MS"/>
            </a:endParaRPr>
          </a:p>
          <a:p>
            <a:pPr eaLnBrk="1" hangingPunct="1">
              <a:lnSpc>
                <a:spcPct val="90000"/>
              </a:lnSpc>
              <a:buSzPct val="120000"/>
              <a:buFontTx/>
              <a:buNone/>
              <a:defRPr/>
            </a:pPr>
            <a:endParaRPr lang="fr-FR" sz="1800" b="1" dirty="0">
              <a:latin typeface="Helvetica"/>
              <a:cs typeface="Helvetica"/>
            </a:endParaRPr>
          </a:p>
          <a:p>
            <a:pPr eaLnBrk="1" hangingPunct="1">
              <a:lnSpc>
                <a:spcPct val="90000"/>
              </a:lnSpc>
              <a:buSzPct val="120000"/>
              <a:buFontTx/>
              <a:buNone/>
              <a:defRPr/>
            </a:pPr>
            <a:endParaRPr lang="fr-FR" sz="2000" b="1" dirty="0" smtClean="0">
              <a:latin typeface="Helvetica" charset="0"/>
            </a:endParaRPr>
          </a:p>
          <a:p>
            <a:pPr eaLnBrk="1" hangingPunct="1">
              <a:lnSpc>
                <a:spcPct val="90000"/>
              </a:lnSpc>
              <a:buSzPct val="120000"/>
              <a:buFontTx/>
              <a:buNone/>
              <a:defRPr/>
            </a:pPr>
            <a:endParaRPr lang="fr-FR" sz="2000" b="1" dirty="0" smtClean="0">
              <a:latin typeface="Helvetica" charset="0"/>
            </a:endParaRPr>
          </a:p>
          <a:p>
            <a:pPr eaLnBrk="1" hangingPunct="1">
              <a:lnSpc>
                <a:spcPct val="90000"/>
              </a:lnSpc>
              <a:buSzPct val="120000"/>
              <a:buFontTx/>
              <a:buNone/>
              <a:defRPr/>
            </a:pPr>
            <a:endParaRPr lang="fr-FR" sz="2000" b="1" dirty="0" smtClean="0">
              <a:latin typeface="Helvetica" charset="0"/>
              <a:cs typeface="+mn-cs"/>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611188" y="228600"/>
            <a:ext cx="8137525"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5. Outreach &amp; education activities in 2015</a:t>
            </a:r>
            <a:endParaRPr lang="en-GB" sz="3200" b="0" dirty="0">
              <a:solidFill>
                <a:srgbClr val="1258B1"/>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1196975"/>
            <a:ext cx="7994848" cy="4895850"/>
          </a:xfrm>
          <a:prstGeom prst="rect">
            <a:avLst/>
          </a:prstGeom>
        </p:spPr>
        <p:txBody>
          <a:bodyPr/>
          <a:lstStyle/>
          <a:p>
            <a:pPr marL="457200" lvl="1" indent="0" eaLnBrk="1" hangingPunct="1">
              <a:lnSpc>
                <a:spcPct val="90000"/>
              </a:lnSpc>
              <a:buClr>
                <a:srgbClr val="1166B1"/>
              </a:buClr>
              <a:buSzPct val="90000"/>
              <a:buNone/>
              <a:defRPr/>
            </a:pPr>
            <a:endParaRPr lang="fr-FR" sz="2000" dirty="0">
              <a:latin typeface="Trebuchet MS"/>
              <a:cs typeface="Trebuchet MS"/>
            </a:endParaRPr>
          </a:p>
          <a:p>
            <a:pPr eaLnBrk="1" hangingPunct="1">
              <a:lnSpc>
                <a:spcPct val="90000"/>
              </a:lnSpc>
              <a:spcAft>
                <a:spcPts val="600"/>
              </a:spcAft>
              <a:buSzPct val="120000"/>
              <a:defRPr/>
            </a:pPr>
            <a:r>
              <a:rPr lang="fr-FR" sz="2000" b="1" dirty="0" smtClean="0">
                <a:solidFill>
                  <a:srgbClr val="000000"/>
                </a:solidFill>
                <a:latin typeface="Trebuchet MS"/>
                <a:cs typeface="Trebuchet MS"/>
              </a:rPr>
              <a:t>Education</a:t>
            </a:r>
          </a:p>
          <a:p>
            <a:pPr lvl="1" eaLnBrk="1" hangingPunct="1">
              <a:lnSpc>
                <a:spcPct val="90000"/>
              </a:lnSpc>
              <a:spcAft>
                <a:spcPts val="600"/>
              </a:spcAft>
              <a:buSzPct val="90000"/>
              <a:buFont typeface="Courier New"/>
              <a:buChar char="o"/>
              <a:defRPr/>
            </a:pPr>
            <a:r>
              <a:rPr lang="fr-FR" sz="2000" dirty="0" smtClean="0">
                <a:solidFill>
                  <a:srgbClr val="000000"/>
                </a:solidFill>
                <a:latin typeface="Trebuchet MS"/>
                <a:cs typeface="Trebuchet MS"/>
              </a:rPr>
              <a:t>ECORD </a:t>
            </a:r>
            <a:r>
              <a:rPr lang="fr-FR" sz="2000" dirty="0" err="1" smtClean="0">
                <a:solidFill>
                  <a:srgbClr val="000000"/>
                </a:solidFill>
                <a:latin typeface="Trebuchet MS"/>
                <a:cs typeface="Trebuchet MS"/>
              </a:rPr>
              <a:t>Summer</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Schools</a:t>
            </a:r>
            <a:r>
              <a:rPr lang="fr-FR" sz="2000" dirty="0" smtClean="0">
                <a:solidFill>
                  <a:srgbClr val="000000"/>
                </a:solidFill>
                <a:latin typeface="Trebuchet MS"/>
                <a:cs typeface="Trebuchet MS"/>
              </a:rPr>
              <a:t> 2015, Training Course, </a:t>
            </a:r>
            <a:r>
              <a:rPr lang="fr-FR" sz="2000" dirty="0" err="1" smtClean="0">
                <a:solidFill>
                  <a:srgbClr val="000000"/>
                </a:solidFill>
                <a:latin typeface="Trebuchet MS"/>
                <a:cs typeface="Trebuchet MS"/>
              </a:rPr>
              <a:t>education</a:t>
            </a:r>
            <a:r>
              <a:rPr lang="fr-FR" sz="2000" dirty="0" smtClean="0">
                <a:solidFill>
                  <a:srgbClr val="000000"/>
                </a:solidFill>
                <a:latin typeface="Trebuchet MS"/>
                <a:cs typeface="Trebuchet MS"/>
              </a:rPr>
              <a:t> </a:t>
            </a:r>
            <a:r>
              <a:rPr lang="fr-FR" sz="2000" dirty="0" err="1" smtClean="0">
                <a:solidFill>
                  <a:srgbClr val="000000"/>
                </a:solidFill>
                <a:latin typeface="Trebuchet MS"/>
                <a:cs typeface="Trebuchet MS"/>
              </a:rPr>
              <a:t>officers</a:t>
            </a:r>
            <a:endParaRPr lang="fr-FR" sz="2000" dirty="0">
              <a:solidFill>
                <a:srgbClr val="000000"/>
              </a:solidFill>
              <a:latin typeface="Trebuchet MS"/>
              <a:cs typeface="Trebuchet MS"/>
            </a:endParaRPr>
          </a:p>
          <a:p>
            <a:pPr lvl="1" eaLnBrk="1" hangingPunct="1">
              <a:lnSpc>
                <a:spcPct val="90000"/>
              </a:lnSpc>
              <a:spcAft>
                <a:spcPts val="600"/>
              </a:spcAft>
              <a:buSzPct val="90000"/>
              <a:buFont typeface="Symbol" charset="0"/>
              <a:buChar char=""/>
              <a:defRPr/>
            </a:pPr>
            <a:r>
              <a:rPr lang="fr-FR" sz="2000" dirty="0" smtClean="0">
                <a:solidFill>
                  <a:srgbClr val="000000"/>
                </a:solidFill>
                <a:latin typeface="Trebuchet MS"/>
                <a:cs typeface="Trebuchet MS"/>
              </a:rPr>
              <a:t>Julia</a:t>
            </a:r>
          </a:p>
          <a:p>
            <a:pPr marL="457200" lvl="1" indent="0" eaLnBrk="1" hangingPunct="1">
              <a:lnSpc>
                <a:spcPct val="90000"/>
              </a:lnSpc>
              <a:spcAft>
                <a:spcPts val="600"/>
              </a:spcAft>
              <a:buSzPct val="90000"/>
              <a:buNone/>
              <a:defRPr/>
            </a:pPr>
            <a:endParaRPr lang="fr-FR" sz="2000" dirty="0" smtClean="0">
              <a:solidFill>
                <a:srgbClr val="000000"/>
              </a:solidFill>
              <a:latin typeface="Trebuchet MS"/>
              <a:cs typeface="Trebuchet MS"/>
            </a:endParaRPr>
          </a:p>
          <a:p>
            <a:pPr lvl="1" eaLnBrk="1" hangingPunct="1">
              <a:lnSpc>
                <a:spcPct val="90000"/>
              </a:lnSpc>
              <a:spcAft>
                <a:spcPts val="600"/>
              </a:spcAft>
              <a:buSzPct val="90000"/>
              <a:buFont typeface="Courier New"/>
              <a:buChar char="o"/>
              <a:defRPr/>
            </a:pPr>
            <a:r>
              <a:rPr lang="fr-FR" sz="2000" dirty="0" smtClean="0">
                <a:solidFill>
                  <a:srgbClr val="000000"/>
                </a:solidFill>
                <a:latin typeface="Trebuchet MS"/>
                <a:cs typeface="Trebuchet MS"/>
              </a:rPr>
              <a:t>ECORD </a:t>
            </a:r>
            <a:r>
              <a:rPr lang="fr-FR" sz="2000" dirty="0" err="1" smtClean="0">
                <a:solidFill>
                  <a:srgbClr val="000000"/>
                </a:solidFill>
                <a:latin typeface="Trebuchet MS"/>
                <a:cs typeface="Trebuchet MS"/>
              </a:rPr>
              <a:t>School</a:t>
            </a:r>
            <a:r>
              <a:rPr lang="fr-FR" sz="2000" dirty="0" smtClean="0">
                <a:solidFill>
                  <a:srgbClr val="000000"/>
                </a:solidFill>
                <a:latin typeface="Trebuchet MS"/>
                <a:cs typeface="Trebuchet MS"/>
              </a:rPr>
              <a:t> of Rock 2015 in Portugal</a:t>
            </a:r>
            <a:endParaRPr lang="fr-FR" sz="2000" dirty="0">
              <a:solidFill>
                <a:srgbClr val="000000"/>
              </a:solidFill>
              <a:latin typeface="Trebuchet MS"/>
              <a:cs typeface="Trebuchet MS"/>
            </a:endParaRPr>
          </a:p>
          <a:p>
            <a:pPr lvl="1" eaLnBrk="1" hangingPunct="1">
              <a:lnSpc>
                <a:spcPct val="90000"/>
              </a:lnSpc>
              <a:buClr>
                <a:srgbClr val="1166B1"/>
              </a:buClr>
              <a:buSzPct val="90000"/>
              <a:buFont typeface="Courier New"/>
              <a:buChar char="o"/>
              <a:defRPr/>
            </a:pPr>
            <a:endParaRPr lang="fr-FR" sz="2400" dirty="0" smtClean="0">
              <a:latin typeface="Trebuchet MS"/>
              <a:cs typeface="Trebuchet MS"/>
            </a:endParaRPr>
          </a:p>
          <a:p>
            <a:pPr eaLnBrk="1" hangingPunct="1">
              <a:lnSpc>
                <a:spcPct val="90000"/>
              </a:lnSpc>
              <a:buSzPct val="120000"/>
              <a:buFontTx/>
              <a:buNone/>
              <a:defRPr/>
            </a:pPr>
            <a:endParaRPr lang="fr-FR" sz="2000" b="1" dirty="0" smtClean="0">
              <a:latin typeface="Trebuchet MS"/>
              <a:cs typeface="Trebuchet MS"/>
            </a:endParaRPr>
          </a:p>
          <a:p>
            <a:pPr marL="57150" indent="0" eaLnBrk="1" hangingPunct="1">
              <a:lnSpc>
                <a:spcPct val="90000"/>
              </a:lnSpc>
              <a:buClr>
                <a:srgbClr val="1166B1"/>
              </a:buClr>
              <a:buSzPct val="90000"/>
              <a:buNone/>
              <a:defRPr/>
            </a:pPr>
            <a:endParaRPr lang="fr-FR" sz="2200" dirty="0" smtClean="0">
              <a:latin typeface="Trebuchet MS"/>
              <a:cs typeface="Trebuchet MS"/>
            </a:endParaRPr>
          </a:p>
          <a:p>
            <a:pPr eaLnBrk="1" hangingPunct="1">
              <a:lnSpc>
                <a:spcPct val="90000"/>
              </a:lnSpc>
              <a:buClr>
                <a:srgbClr val="FF0000"/>
              </a:buClr>
              <a:buSzPct val="90000"/>
              <a:buFontTx/>
              <a:buNone/>
              <a:defRPr/>
            </a:pPr>
            <a:endParaRPr lang="fr-FR" sz="1800" b="1" dirty="0" smtClean="0">
              <a:latin typeface="Trebuchet MS"/>
              <a:cs typeface="Trebuchet MS"/>
            </a:endParaRPr>
          </a:p>
          <a:p>
            <a:pPr eaLnBrk="1" hangingPunct="1">
              <a:lnSpc>
                <a:spcPct val="90000"/>
              </a:lnSpc>
              <a:buSzPct val="120000"/>
              <a:buFontTx/>
              <a:buNone/>
              <a:defRPr/>
            </a:pPr>
            <a:endParaRPr lang="fr-FR" sz="2000" b="1" dirty="0">
              <a:latin typeface="Helvetica" charset="0"/>
            </a:endParaRPr>
          </a:p>
          <a:p>
            <a:pPr eaLnBrk="1" hangingPunct="1">
              <a:lnSpc>
                <a:spcPct val="90000"/>
              </a:lnSpc>
              <a:buSzPct val="120000"/>
              <a:buFontTx/>
              <a:buNone/>
              <a:defRPr/>
            </a:pPr>
            <a:endParaRPr lang="fr-FR" sz="2000" b="1" dirty="0" smtClean="0">
              <a:latin typeface="Helvetica" charset="0"/>
            </a:endParaRPr>
          </a:p>
          <a:p>
            <a:pPr eaLnBrk="1" hangingPunct="1">
              <a:lnSpc>
                <a:spcPct val="90000"/>
              </a:lnSpc>
              <a:buSzPct val="120000"/>
              <a:buFontTx/>
              <a:buNone/>
              <a:defRPr/>
            </a:pPr>
            <a:endParaRPr lang="fr-FR" sz="2000" b="1" dirty="0" smtClean="0">
              <a:latin typeface="Helvetica" charset="0"/>
              <a:cs typeface="+mn-cs"/>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611188" y="228600"/>
            <a:ext cx="8137525" cy="544513"/>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5. Outreach &amp; education activities in 2015</a:t>
            </a: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extLst>
      <p:ext uri="{BB962C8B-B14F-4D97-AF65-F5344CB8AC3E}">
        <p14:creationId xmlns:p14="http://schemas.microsoft.com/office/powerpoint/2010/main" val="24664849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1196975"/>
            <a:ext cx="5402560" cy="4824314"/>
          </a:xfrm>
          <a:prstGeom prst="rect">
            <a:avLst/>
          </a:prstGeom>
        </p:spPr>
        <p:txBody>
          <a:bodyPr/>
          <a:lstStyle/>
          <a:p>
            <a:pPr marL="0" indent="0" eaLnBrk="1" hangingPunct="1">
              <a:lnSpc>
                <a:spcPct val="90000"/>
              </a:lnSpc>
              <a:buSzPct val="120000"/>
              <a:buNone/>
              <a:defRPr/>
            </a:pPr>
            <a:r>
              <a:rPr lang="fr-FR" sz="2000" b="1" dirty="0" smtClean="0">
                <a:latin typeface="Trebuchet MS"/>
                <a:cs typeface="Trebuchet MS"/>
              </a:rPr>
              <a:t>ECORD </a:t>
            </a:r>
            <a:r>
              <a:rPr lang="fr-FR" sz="2000" b="1" dirty="0" err="1" smtClean="0">
                <a:latin typeface="Trebuchet MS"/>
                <a:cs typeface="Trebuchet MS"/>
              </a:rPr>
              <a:t>School</a:t>
            </a:r>
            <a:r>
              <a:rPr lang="fr-FR" sz="2000" b="1" dirty="0" smtClean="0">
                <a:latin typeface="Trebuchet MS"/>
                <a:cs typeface="Trebuchet MS"/>
              </a:rPr>
              <a:t> </a:t>
            </a:r>
            <a:r>
              <a:rPr lang="fr-FR" sz="2000" b="1" dirty="0">
                <a:latin typeface="Trebuchet MS"/>
                <a:cs typeface="Trebuchet MS"/>
              </a:rPr>
              <a:t>of </a:t>
            </a:r>
            <a:r>
              <a:rPr lang="fr-FR" sz="2000" b="1" dirty="0" smtClean="0">
                <a:latin typeface="Trebuchet MS"/>
                <a:cs typeface="Trebuchet MS"/>
              </a:rPr>
              <a:t>Rock</a:t>
            </a:r>
            <a:r>
              <a:rPr lang="fr-FR" sz="2000" b="1" dirty="0">
                <a:latin typeface="Trebuchet MS"/>
                <a:cs typeface="Trebuchet MS"/>
              </a:rPr>
              <a:t> </a:t>
            </a:r>
            <a:r>
              <a:rPr lang="fr-FR" sz="2000" b="1" dirty="0" smtClean="0">
                <a:latin typeface="Trebuchet MS"/>
                <a:cs typeface="Trebuchet MS"/>
              </a:rPr>
              <a:t>in Portugal</a:t>
            </a:r>
          </a:p>
          <a:p>
            <a:pPr marL="57150" indent="0" eaLnBrk="1" hangingPunct="1">
              <a:lnSpc>
                <a:spcPct val="90000"/>
              </a:lnSpc>
              <a:buSzPct val="120000"/>
              <a:buNone/>
              <a:defRPr/>
            </a:pPr>
            <a:endParaRPr lang="fr-FR" sz="1800" dirty="0" smtClean="0">
              <a:latin typeface="Trebuchet MS"/>
              <a:cs typeface="Trebuchet MS"/>
            </a:endParaRPr>
          </a:p>
          <a:p>
            <a:pPr marL="400050" eaLnBrk="1" hangingPunct="1">
              <a:spcBef>
                <a:spcPts val="600"/>
              </a:spcBef>
              <a:buSzPct val="120000"/>
              <a:defRPr/>
            </a:pPr>
            <a:r>
              <a:rPr lang="fr-FR" sz="1800" dirty="0" smtClean="0">
                <a:latin typeface="Trebuchet MS"/>
                <a:cs typeface="Trebuchet MS"/>
              </a:rPr>
              <a:t>8-10 July 2015 </a:t>
            </a:r>
            <a:r>
              <a:rPr lang="fr-FR" sz="1800" dirty="0">
                <a:latin typeface="Trebuchet MS"/>
                <a:cs typeface="Trebuchet MS"/>
              </a:rPr>
              <a:t>in </a:t>
            </a:r>
            <a:r>
              <a:rPr lang="fr-FR" sz="1800" dirty="0" err="1" smtClean="0">
                <a:latin typeface="Trebuchet MS"/>
                <a:cs typeface="Trebuchet MS"/>
              </a:rPr>
              <a:t>Loulé</a:t>
            </a:r>
            <a:r>
              <a:rPr lang="fr-FR" sz="1800" dirty="0" smtClean="0">
                <a:latin typeface="Trebuchet MS"/>
                <a:cs typeface="Trebuchet MS"/>
              </a:rPr>
              <a:t> </a:t>
            </a:r>
            <a:r>
              <a:rPr lang="fr-FR" sz="1800" dirty="0" err="1" smtClean="0">
                <a:latin typeface="Trebuchet MS"/>
                <a:cs typeface="Trebuchet MS"/>
              </a:rPr>
              <a:t>organised</a:t>
            </a:r>
            <a:r>
              <a:rPr lang="fr-FR" sz="1800" dirty="0" smtClean="0">
                <a:latin typeface="Trebuchet MS"/>
                <a:cs typeface="Trebuchet MS"/>
              </a:rPr>
              <a:t> by Helder Pereira</a:t>
            </a:r>
          </a:p>
          <a:p>
            <a:pPr marL="400050" eaLnBrk="1" hangingPunct="1">
              <a:spcBef>
                <a:spcPts val="600"/>
              </a:spcBef>
              <a:buSzPct val="120000"/>
              <a:defRPr/>
            </a:pPr>
            <a:r>
              <a:rPr lang="fr-FR" sz="1800" dirty="0" smtClean="0">
                <a:latin typeface="Trebuchet MS"/>
                <a:cs typeface="Trebuchet MS"/>
              </a:rPr>
              <a:t>25-30 </a:t>
            </a:r>
            <a:r>
              <a:rPr lang="fr-FR" sz="1800" dirty="0" err="1" smtClean="0">
                <a:latin typeface="Trebuchet MS"/>
                <a:cs typeface="Trebuchet MS"/>
              </a:rPr>
              <a:t>Teachers</a:t>
            </a:r>
            <a:r>
              <a:rPr lang="fr-FR" sz="1800" dirty="0" smtClean="0">
                <a:latin typeface="Trebuchet MS"/>
                <a:cs typeface="Trebuchet MS"/>
              </a:rPr>
              <a:t> + 10 </a:t>
            </a:r>
            <a:r>
              <a:rPr lang="fr-FR" sz="1800" dirty="0" err="1" smtClean="0">
                <a:latin typeface="Trebuchet MS"/>
                <a:cs typeface="Trebuchet MS"/>
              </a:rPr>
              <a:t>Guests</a:t>
            </a:r>
            <a:endParaRPr lang="fr-FR" sz="1800" dirty="0" smtClean="0">
              <a:latin typeface="Trebuchet MS"/>
              <a:cs typeface="Trebuchet MS"/>
            </a:endParaRPr>
          </a:p>
          <a:p>
            <a:pPr marL="400050" eaLnBrk="1" hangingPunct="1">
              <a:spcBef>
                <a:spcPts val="600"/>
              </a:spcBef>
              <a:buSzPct val="120000"/>
              <a:defRPr/>
            </a:pPr>
            <a:r>
              <a:rPr lang="fr-FR" sz="1800" dirty="0" err="1" smtClean="0">
                <a:latin typeface="Trebuchet MS"/>
                <a:cs typeface="Trebuchet MS"/>
              </a:rPr>
              <a:t>Conferences</a:t>
            </a:r>
            <a:r>
              <a:rPr lang="fr-FR" sz="1800" dirty="0" smtClean="0">
                <a:latin typeface="Trebuchet MS"/>
                <a:cs typeface="Trebuchet MS"/>
              </a:rPr>
              <a:t> and hands-on </a:t>
            </a:r>
            <a:r>
              <a:rPr lang="fr-FR" sz="1800" dirty="0" err="1" smtClean="0">
                <a:latin typeface="Trebuchet MS"/>
                <a:cs typeface="Trebuchet MS"/>
              </a:rPr>
              <a:t>activities</a:t>
            </a:r>
            <a:endParaRPr lang="fr-FR" sz="1800" dirty="0" smtClean="0">
              <a:latin typeface="Trebuchet MS"/>
              <a:cs typeface="Trebuchet MS"/>
            </a:endParaRPr>
          </a:p>
          <a:p>
            <a:pPr marL="400050" eaLnBrk="1" hangingPunct="1">
              <a:spcBef>
                <a:spcPts val="600"/>
              </a:spcBef>
              <a:buSzPct val="120000"/>
              <a:defRPr/>
            </a:pPr>
            <a:r>
              <a:rPr lang="fr-FR" sz="1800" dirty="0">
                <a:latin typeface="Trebuchet MS"/>
                <a:cs typeface="Trebuchet MS"/>
              </a:rPr>
              <a:t>Virtual </a:t>
            </a:r>
            <a:r>
              <a:rPr lang="fr-FR" sz="1800" dirty="0" err="1" smtClean="0">
                <a:latin typeface="Trebuchet MS"/>
                <a:cs typeface="Trebuchet MS"/>
              </a:rPr>
              <a:t>guided</a:t>
            </a:r>
            <a:r>
              <a:rPr lang="fr-FR" sz="1800" dirty="0" smtClean="0">
                <a:latin typeface="Trebuchet MS"/>
                <a:cs typeface="Trebuchet MS"/>
              </a:rPr>
              <a:t> tour of </a:t>
            </a:r>
            <a:r>
              <a:rPr lang="fr-FR" sz="1800" dirty="0">
                <a:latin typeface="Trebuchet MS"/>
                <a:cs typeface="Trebuchet MS"/>
              </a:rPr>
              <a:t>the </a:t>
            </a:r>
            <a:r>
              <a:rPr lang="fr-FR" sz="1800" dirty="0" smtClean="0">
                <a:latin typeface="Trebuchet MS"/>
                <a:cs typeface="Trebuchet MS"/>
              </a:rPr>
              <a:t>BCR</a:t>
            </a:r>
            <a:endParaRPr lang="fr-FR" sz="1800" dirty="0">
              <a:latin typeface="Trebuchet MS"/>
              <a:cs typeface="Trebuchet MS"/>
            </a:endParaRPr>
          </a:p>
          <a:p>
            <a:pPr marL="400050" eaLnBrk="1" hangingPunct="1">
              <a:spcBef>
                <a:spcPts val="600"/>
              </a:spcBef>
              <a:buSzPct val="120000"/>
              <a:defRPr/>
            </a:pPr>
            <a:r>
              <a:rPr lang="fr-FR" sz="1800" dirty="0" smtClean="0">
                <a:latin typeface="Trebuchet MS"/>
                <a:cs typeface="Trebuchet MS"/>
              </a:rPr>
              <a:t>Support/</a:t>
            </a:r>
            <a:r>
              <a:rPr lang="fr-FR" sz="1800" dirty="0" err="1" smtClean="0">
                <a:latin typeface="Trebuchet MS"/>
                <a:cs typeface="Trebuchet MS"/>
              </a:rPr>
              <a:t>funding</a:t>
            </a:r>
            <a:r>
              <a:rPr lang="fr-FR" sz="1800" dirty="0" smtClean="0">
                <a:latin typeface="Trebuchet MS"/>
                <a:cs typeface="Trebuchet MS"/>
              </a:rPr>
              <a:t> </a:t>
            </a:r>
            <a:r>
              <a:rPr lang="fr-FR" sz="1800" dirty="0" err="1" smtClean="0">
                <a:latin typeface="Trebuchet MS"/>
                <a:cs typeface="Trebuchet MS"/>
              </a:rPr>
              <a:t>from</a:t>
            </a:r>
            <a:r>
              <a:rPr lang="fr-FR" sz="1800" dirty="0" smtClean="0">
                <a:latin typeface="Trebuchet MS"/>
                <a:cs typeface="Trebuchet MS"/>
              </a:rPr>
              <a:t> local </a:t>
            </a:r>
            <a:r>
              <a:rPr lang="fr-FR" sz="1800" dirty="0" err="1" smtClean="0">
                <a:latin typeface="Trebuchet MS"/>
                <a:cs typeface="Trebuchet MS"/>
              </a:rPr>
              <a:t>institute</a:t>
            </a:r>
            <a:r>
              <a:rPr lang="fr-FR" sz="1800" dirty="0" smtClean="0">
                <a:latin typeface="Trebuchet MS"/>
                <a:cs typeface="Trebuchet MS"/>
              </a:rPr>
              <a:t> (</a:t>
            </a:r>
            <a:r>
              <a:rPr lang="fr-FR" sz="1800" dirty="0" err="1" smtClean="0">
                <a:latin typeface="Trebuchet MS"/>
                <a:cs typeface="Trebuchet MS"/>
              </a:rPr>
              <a:t>hosting</a:t>
            </a:r>
            <a:r>
              <a:rPr lang="fr-FR" sz="1800" dirty="0" smtClean="0">
                <a:latin typeface="Trebuchet MS"/>
                <a:cs typeface="Trebuchet MS"/>
              </a:rPr>
              <a:t>) and IODP Portugal for accommodation + </a:t>
            </a:r>
            <a:r>
              <a:rPr lang="fr-FR" sz="1800" dirty="0" err="1" smtClean="0">
                <a:latin typeface="Trebuchet MS"/>
                <a:cs typeface="Trebuchet MS"/>
              </a:rPr>
              <a:t>travels</a:t>
            </a:r>
            <a:r>
              <a:rPr lang="fr-FR" sz="1800" dirty="0" smtClean="0">
                <a:latin typeface="Trebuchet MS"/>
                <a:cs typeface="Trebuchet MS"/>
              </a:rPr>
              <a:t> of </a:t>
            </a:r>
            <a:r>
              <a:rPr lang="fr-FR" sz="1800" dirty="0" err="1" smtClean="0">
                <a:latin typeface="Trebuchet MS"/>
                <a:cs typeface="Trebuchet MS"/>
              </a:rPr>
              <a:t>Portuguese</a:t>
            </a:r>
            <a:r>
              <a:rPr lang="fr-FR" sz="1800" dirty="0" smtClean="0">
                <a:latin typeface="Trebuchet MS"/>
                <a:cs typeface="Trebuchet MS"/>
              </a:rPr>
              <a:t> </a:t>
            </a:r>
            <a:r>
              <a:rPr lang="fr-FR" sz="1800" dirty="0" err="1" smtClean="0">
                <a:latin typeface="Trebuchet MS"/>
                <a:cs typeface="Trebuchet MS"/>
              </a:rPr>
              <a:t>scientists</a:t>
            </a:r>
            <a:endParaRPr lang="fr-FR" sz="1800" dirty="0" smtClean="0">
              <a:latin typeface="Trebuchet MS"/>
              <a:cs typeface="Trebuchet MS"/>
            </a:endParaRPr>
          </a:p>
          <a:p>
            <a:pPr marL="400050" eaLnBrk="1" hangingPunct="1">
              <a:spcBef>
                <a:spcPts val="600"/>
              </a:spcBef>
              <a:buSzPct val="120000"/>
              <a:defRPr/>
            </a:pPr>
            <a:r>
              <a:rPr lang="fr-FR" sz="1800" dirty="0" smtClean="0">
                <a:latin typeface="Trebuchet MS"/>
                <a:cs typeface="Trebuchet MS"/>
              </a:rPr>
              <a:t>ECORD support </a:t>
            </a:r>
            <a:r>
              <a:rPr lang="fr-FR" sz="1800" dirty="0" err="1" smtClean="0">
                <a:latin typeface="Trebuchet MS"/>
                <a:cs typeface="Trebuchet MS"/>
              </a:rPr>
              <a:t>provided</a:t>
            </a:r>
            <a:r>
              <a:rPr lang="fr-FR" sz="1800" dirty="0" smtClean="0">
                <a:latin typeface="Trebuchet MS"/>
                <a:cs typeface="Trebuchet MS"/>
              </a:rPr>
              <a:t> by ECORD O&amp;E TF: goodies, </a:t>
            </a:r>
            <a:r>
              <a:rPr lang="fr-FR" sz="1800" dirty="0" err="1" smtClean="0">
                <a:latin typeface="Trebuchet MS"/>
                <a:cs typeface="Trebuchet MS"/>
              </a:rPr>
              <a:t>core</a:t>
            </a:r>
            <a:r>
              <a:rPr lang="fr-FR" sz="1800" dirty="0" smtClean="0">
                <a:latin typeface="Trebuchet MS"/>
                <a:cs typeface="Trebuchet MS"/>
              </a:rPr>
              <a:t> </a:t>
            </a:r>
            <a:r>
              <a:rPr lang="fr-FR" sz="1800" dirty="0" err="1" smtClean="0">
                <a:latin typeface="Trebuchet MS"/>
                <a:cs typeface="Trebuchet MS"/>
              </a:rPr>
              <a:t>replicas</a:t>
            </a:r>
            <a:endParaRPr lang="fr-FR" sz="1800" dirty="0">
              <a:latin typeface="Trebuchet MS"/>
              <a:cs typeface="Trebuchet MS"/>
            </a:endParaRPr>
          </a:p>
          <a:p>
            <a:pPr marL="400050" eaLnBrk="1" hangingPunct="1">
              <a:spcBef>
                <a:spcPts val="600"/>
              </a:spcBef>
              <a:buSzPct val="120000"/>
              <a:defRPr/>
            </a:pPr>
            <a:r>
              <a:rPr lang="fr-FR" sz="1800" dirty="0" smtClean="0">
                <a:latin typeface="Trebuchet MS"/>
                <a:cs typeface="Trebuchet MS"/>
              </a:rPr>
              <a:t>ECORD </a:t>
            </a:r>
            <a:r>
              <a:rPr lang="fr-FR" sz="1800" dirty="0" err="1">
                <a:latin typeface="Trebuchet MS"/>
                <a:cs typeface="Trebuchet MS"/>
              </a:rPr>
              <a:t>a</a:t>
            </a:r>
            <a:r>
              <a:rPr lang="fr-FR" sz="1800" dirty="0" err="1" smtClean="0">
                <a:latin typeface="Trebuchet MS"/>
                <a:cs typeface="Trebuchet MS"/>
              </a:rPr>
              <a:t>dditional</a:t>
            </a:r>
            <a:r>
              <a:rPr lang="fr-FR" sz="1800" dirty="0" smtClean="0">
                <a:latin typeface="Trebuchet MS"/>
                <a:cs typeface="Trebuchet MS"/>
              </a:rPr>
              <a:t> </a:t>
            </a:r>
            <a:r>
              <a:rPr lang="fr-FR" sz="1800" dirty="0" err="1" smtClean="0">
                <a:latin typeface="Trebuchet MS"/>
                <a:cs typeface="Trebuchet MS"/>
              </a:rPr>
              <a:t>funding</a:t>
            </a:r>
            <a:r>
              <a:rPr lang="fr-FR" sz="1800" dirty="0" smtClean="0">
                <a:latin typeface="Trebuchet MS"/>
                <a:cs typeface="Trebuchet MS"/>
              </a:rPr>
              <a:t> </a:t>
            </a:r>
            <a:r>
              <a:rPr lang="fr-FR" sz="1800" dirty="0" err="1" smtClean="0">
                <a:latin typeface="Trebuchet MS"/>
                <a:cs typeface="Trebuchet MS"/>
              </a:rPr>
              <a:t>requested</a:t>
            </a:r>
            <a:r>
              <a:rPr lang="fr-FR" sz="1800" dirty="0" smtClean="0">
                <a:latin typeface="Trebuchet MS"/>
                <a:cs typeface="Trebuchet MS"/>
              </a:rPr>
              <a:t>: </a:t>
            </a:r>
            <a:r>
              <a:rPr lang="fr-FR" sz="1800" b="1" dirty="0" smtClean="0">
                <a:latin typeface="Trebuchet MS"/>
                <a:cs typeface="Trebuchet MS"/>
              </a:rPr>
              <a:t>3,000 € </a:t>
            </a:r>
            <a:r>
              <a:rPr lang="fr-FR" sz="1800" dirty="0" smtClean="0">
                <a:latin typeface="Trebuchet MS"/>
                <a:cs typeface="Trebuchet MS"/>
              </a:rPr>
              <a:t>for </a:t>
            </a:r>
            <a:r>
              <a:rPr lang="fr-FR" sz="1800" dirty="0" err="1" smtClean="0">
                <a:latin typeface="Trebuchet MS"/>
                <a:cs typeface="Trebuchet MS"/>
              </a:rPr>
              <a:t>travels</a:t>
            </a:r>
            <a:r>
              <a:rPr lang="fr-FR" sz="1800" dirty="0" smtClean="0">
                <a:latin typeface="Trebuchet MS"/>
                <a:cs typeface="Trebuchet MS"/>
              </a:rPr>
              <a:t>/accommodation of 3 non </a:t>
            </a:r>
            <a:r>
              <a:rPr lang="fr-FR" sz="1800" dirty="0" err="1" smtClean="0">
                <a:latin typeface="Trebuchet MS"/>
                <a:cs typeface="Trebuchet MS"/>
              </a:rPr>
              <a:t>Portuguese</a:t>
            </a:r>
            <a:r>
              <a:rPr lang="fr-FR" sz="1800" dirty="0" smtClean="0">
                <a:latin typeface="Trebuchet MS"/>
                <a:cs typeface="Trebuchet MS"/>
              </a:rPr>
              <a:t> </a:t>
            </a:r>
            <a:r>
              <a:rPr lang="fr-FR" sz="1800" dirty="0" err="1" smtClean="0">
                <a:latin typeface="Trebuchet MS"/>
                <a:cs typeface="Trebuchet MS"/>
              </a:rPr>
              <a:t>guests</a:t>
            </a:r>
            <a:r>
              <a:rPr lang="fr-FR" sz="1800" dirty="0" smtClean="0">
                <a:latin typeface="Trebuchet MS"/>
                <a:cs typeface="Trebuchet MS"/>
              </a:rPr>
              <a:t> (1800 €) and </a:t>
            </a:r>
            <a:r>
              <a:rPr lang="fr-FR" sz="1800" dirty="0" err="1" smtClean="0">
                <a:latin typeface="Trebuchet MS"/>
                <a:cs typeface="Trebuchet MS"/>
              </a:rPr>
              <a:t>dinner</a:t>
            </a:r>
            <a:r>
              <a:rPr lang="fr-FR" sz="1800" dirty="0">
                <a:latin typeface="Trebuchet MS"/>
                <a:cs typeface="Trebuchet MS"/>
              </a:rPr>
              <a:t> </a:t>
            </a:r>
            <a:r>
              <a:rPr lang="fr-FR" sz="1800" dirty="0" smtClean="0">
                <a:latin typeface="Trebuchet MS"/>
                <a:cs typeface="Trebuchet MS"/>
              </a:rPr>
              <a:t>(1200€)</a:t>
            </a:r>
            <a:endParaRPr lang="fr-FR" sz="2000" dirty="0" smtClean="0">
              <a:latin typeface="Helvetica"/>
              <a:cs typeface="Helvetica"/>
            </a:endParaRPr>
          </a:p>
          <a:p>
            <a:pPr eaLnBrk="1" hangingPunct="1">
              <a:lnSpc>
                <a:spcPct val="90000"/>
              </a:lnSpc>
              <a:buSzPct val="120000"/>
              <a:buFontTx/>
              <a:buNone/>
              <a:defRPr/>
            </a:pPr>
            <a:endParaRPr lang="fr-FR" sz="2000" b="1" dirty="0" smtClean="0">
              <a:latin typeface="Helvetica"/>
              <a:cs typeface="Helvetica"/>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539750" y="228600"/>
            <a:ext cx="8208963"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5. Outreach &amp; education activities in 2015</a:t>
            </a: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pic>
        <p:nvPicPr>
          <p:cNvPr id="9" name="Image 8"/>
          <p:cNvPicPr>
            <a:picLocks noChangeAspect="1"/>
          </p:cNvPicPr>
          <p:nvPr/>
        </p:nvPicPr>
        <p:blipFill rotWithShape="1">
          <a:blip r:embed="rId3" cstate="screen">
            <a:extLst>
              <a:ext uri="{28A0092B-C50C-407E-A947-70E740481C1C}">
                <a14:useLocalDpi xmlns:a14="http://schemas.microsoft.com/office/drawing/2010/main"/>
              </a:ext>
            </a:extLst>
          </a:blip>
          <a:srcRect r="-8990"/>
          <a:stretch/>
        </p:blipFill>
        <p:spPr>
          <a:xfrm>
            <a:off x="6228184" y="980728"/>
            <a:ext cx="3456384" cy="4608512"/>
          </a:xfrm>
          <a:prstGeom prst="rect">
            <a:avLst/>
          </a:prstGeom>
        </p:spPr>
      </p:pic>
      <p:sp>
        <p:nvSpPr>
          <p:cNvPr id="3" name="Rectangle 2"/>
          <p:cNvSpPr/>
          <p:nvPr/>
        </p:nvSpPr>
        <p:spPr>
          <a:xfrm>
            <a:off x="827584" y="5920630"/>
            <a:ext cx="8208912" cy="820738"/>
          </a:xfrm>
          <a:prstGeom prst="rect">
            <a:avLst/>
          </a:prstGeom>
        </p:spPr>
        <p:txBody>
          <a:bodyPr wrap="square">
            <a:spAutoFit/>
          </a:bodyPr>
          <a:lstStyle/>
          <a:p>
            <a:pPr marL="57150" indent="0" eaLnBrk="1" hangingPunct="1">
              <a:spcBef>
                <a:spcPts val="600"/>
              </a:spcBef>
              <a:buSzPct val="120000"/>
              <a:buNone/>
              <a:defRPr/>
            </a:pPr>
            <a:r>
              <a:rPr lang="fr-FR" sz="1800" b="0" i="1" dirty="0">
                <a:solidFill>
                  <a:schemeClr val="tx1">
                    <a:lumMod val="50000"/>
                    <a:lumOff val="50000"/>
                  </a:schemeClr>
                </a:solidFill>
                <a:latin typeface="Trebuchet MS"/>
                <a:cs typeface="Trebuchet MS"/>
              </a:rPr>
              <a:t>(total budget of ECORD SOR in France: 15,000 € for </a:t>
            </a:r>
            <a:r>
              <a:rPr lang="fr-FR" sz="1800" b="0" i="1" dirty="0" smtClean="0">
                <a:solidFill>
                  <a:schemeClr val="tx1">
                    <a:lumMod val="50000"/>
                    <a:lumOff val="50000"/>
                  </a:schemeClr>
                </a:solidFill>
                <a:latin typeface="Trebuchet MS"/>
                <a:cs typeface="Trebuchet MS"/>
              </a:rPr>
              <a:t>40 p. </a:t>
            </a:r>
            <a:r>
              <a:rPr lang="fr-FR" sz="1800" b="0" i="1" dirty="0">
                <a:solidFill>
                  <a:schemeClr val="tx1">
                    <a:lumMod val="50000"/>
                    <a:lumOff val="50000"/>
                  </a:schemeClr>
                </a:solidFill>
                <a:latin typeface="Trebuchet MS"/>
                <a:cs typeface="Trebuchet MS"/>
              </a:rPr>
              <a:t>and 3 </a:t>
            </a:r>
            <a:r>
              <a:rPr lang="fr-FR" sz="1800" b="0" i="1" dirty="0" err="1">
                <a:solidFill>
                  <a:schemeClr val="tx1">
                    <a:lumMod val="50000"/>
                    <a:lumOff val="50000"/>
                  </a:schemeClr>
                </a:solidFill>
                <a:latin typeface="Trebuchet MS"/>
                <a:cs typeface="Trebuchet MS"/>
              </a:rPr>
              <a:t>days</a:t>
            </a:r>
            <a:r>
              <a:rPr lang="fr-FR" sz="1800" b="0" i="1" dirty="0">
                <a:solidFill>
                  <a:schemeClr val="tx1">
                    <a:lumMod val="50000"/>
                    <a:lumOff val="50000"/>
                  </a:schemeClr>
                </a:solidFill>
                <a:latin typeface="Trebuchet MS"/>
                <a:cs typeface="Trebuchet MS"/>
              </a:rPr>
              <a:t>)</a:t>
            </a:r>
          </a:p>
          <a:p>
            <a:pPr marL="0" indent="0" eaLnBrk="1" hangingPunct="1">
              <a:lnSpc>
                <a:spcPct val="90000"/>
              </a:lnSpc>
              <a:buSzPct val="120000"/>
              <a:buNone/>
              <a:defRPr/>
            </a:pPr>
            <a:endParaRPr lang="fr-FR" sz="3200" dirty="0">
              <a:latin typeface="Helvetica"/>
              <a:cs typeface="Helvetica"/>
            </a:endParaRPr>
          </a:p>
        </p:txBody>
      </p:sp>
    </p:spTree>
    <p:extLst>
      <p:ext uri="{BB962C8B-B14F-4D97-AF65-F5344CB8AC3E}">
        <p14:creationId xmlns:p14="http://schemas.microsoft.com/office/powerpoint/2010/main" val="1366640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468313" y="1125538"/>
            <a:ext cx="8135937" cy="4606925"/>
          </a:xfrm>
          <a:prstGeom prst="rect">
            <a:avLst/>
          </a:prstGeom>
        </p:spPr>
        <p:txBody>
          <a:bodyPr>
            <a:normAutofit/>
          </a:bodyPr>
          <a:lstStyle/>
          <a:p>
            <a:pPr marL="0" indent="0" eaLnBrk="1" hangingPunct="1">
              <a:lnSpc>
                <a:spcPct val="130000"/>
              </a:lnSpc>
              <a:spcBef>
                <a:spcPts val="200"/>
              </a:spcBef>
              <a:buClr>
                <a:srgbClr val="1258B1"/>
              </a:buClr>
              <a:buSzPct val="140000"/>
              <a:buFontTx/>
              <a:buNone/>
              <a:defRPr/>
            </a:pPr>
            <a:r>
              <a:rPr lang="fr-FR" sz="2000" b="1" dirty="0" smtClean="0">
                <a:solidFill>
                  <a:srgbClr val="000000"/>
                </a:solidFill>
                <a:latin typeface="Trebuchet MS"/>
                <a:cs typeface="Trebuchet MS"/>
              </a:rPr>
              <a:t>ECORD </a:t>
            </a:r>
            <a:r>
              <a:rPr lang="fr-FR" sz="2000" b="1" dirty="0" err="1">
                <a:solidFill>
                  <a:srgbClr val="000000"/>
                </a:solidFill>
                <a:latin typeface="Trebuchet MS"/>
                <a:cs typeface="Trebuchet MS"/>
              </a:rPr>
              <a:t>Outreach</a:t>
            </a:r>
            <a:r>
              <a:rPr lang="fr-FR" sz="2000" b="1" dirty="0">
                <a:solidFill>
                  <a:srgbClr val="000000"/>
                </a:solidFill>
                <a:latin typeface="Trebuchet MS"/>
                <a:cs typeface="Trebuchet MS"/>
              </a:rPr>
              <a:t> &amp; Education </a:t>
            </a:r>
            <a:r>
              <a:rPr lang="fr-FR" sz="2000" b="1" dirty="0" err="1">
                <a:solidFill>
                  <a:srgbClr val="000000"/>
                </a:solidFill>
                <a:latin typeface="Trebuchet MS"/>
                <a:cs typeface="Trebuchet MS"/>
              </a:rPr>
              <a:t>Task</a:t>
            </a:r>
            <a:r>
              <a:rPr lang="fr-FR" sz="2000" b="1" dirty="0">
                <a:solidFill>
                  <a:srgbClr val="000000"/>
                </a:solidFill>
                <a:latin typeface="Trebuchet MS"/>
                <a:cs typeface="Trebuchet MS"/>
              </a:rPr>
              <a:t> Force </a:t>
            </a:r>
            <a:r>
              <a:rPr lang="fr-FR" sz="2000" b="1" dirty="0" smtClean="0">
                <a:solidFill>
                  <a:srgbClr val="000000"/>
                </a:solidFill>
                <a:latin typeface="Trebuchet MS"/>
                <a:cs typeface="Trebuchet MS"/>
              </a:rPr>
              <a:t>Meeting #7</a:t>
            </a:r>
          </a:p>
          <a:p>
            <a:pPr eaLnBrk="1" hangingPunct="1">
              <a:lnSpc>
                <a:spcPct val="130000"/>
              </a:lnSpc>
              <a:spcBef>
                <a:spcPts val="200"/>
              </a:spcBef>
              <a:buClr>
                <a:srgbClr val="1166B1"/>
              </a:buClr>
              <a:buSzPct val="140000"/>
              <a:buFont typeface="Arial"/>
              <a:buChar char="•"/>
              <a:defRPr/>
            </a:pPr>
            <a:r>
              <a:rPr lang="fr-FR" sz="2000" dirty="0" smtClean="0">
                <a:solidFill>
                  <a:srgbClr val="000000"/>
                </a:solidFill>
                <a:latin typeface="Trebuchet MS"/>
                <a:cs typeface="Trebuchet MS"/>
              </a:rPr>
              <a:t>Tue 27 (full </a:t>
            </a:r>
            <a:r>
              <a:rPr lang="fr-FR" sz="2000" dirty="0" err="1" smtClean="0">
                <a:solidFill>
                  <a:srgbClr val="000000"/>
                </a:solidFill>
                <a:latin typeface="Trebuchet MS"/>
                <a:cs typeface="Trebuchet MS"/>
              </a:rPr>
              <a:t>day</a:t>
            </a:r>
            <a:r>
              <a:rPr lang="fr-FR" sz="2000" dirty="0" smtClean="0">
                <a:solidFill>
                  <a:srgbClr val="000000"/>
                </a:solidFill>
                <a:latin typeface="Trebuchet MS"/>
                <a:cs typeface="Trebuchet MS"/>
              </a:rPr>
              <a:t>) room R02</a:t>
            </a:r>
          </a:p>
          <a:p>
            <a:pPr eaLnBrk="1" hangingPunct="1">
              <a:lnSpc>
                <a:spcPct val="130000"/>
              </a:lnSpc>
              <a:spcBef>
                <a:spcPts val="200"/>
              </a:spcBef>
              <a:buClr>
                <a:srgbClr val="1166B1"/>
              </a:buClr>
              <a:buSzPct val="140000"/>
              <a:buFont typeface="Arial"/>
              <a:buChar char="•"/>
              <a:defRPr/>
            </a:pPr>
            <a:r>
              <a:rPr lang="fr-FR" sz="2000" dirty="0" err="1" smtClean="0">
                <a:solidFill>
                  <a:srgbClr val="000000"/>
                </a:solidFill>
                <a:latin typeface="Trebuchet MS"/>
                <a:cs typeface="Trebuchet MS"/>
              </a:rPr>
              <a:t>Wed</a:t>
            </a:r>
            <a:r>
              <a:rPr lang="fr-FR" sz="2000" dirty="0" smtClean="0">
                <a:solidFill>
                  <a:srgbClr val="000000"/>
                </a:solidFill>
                <a:latin typeface="Trebuchet MS"/>
                <a:cs typeface="Trebuchet MS"/>
              </a:rPr>
              <a:t> 28 (</a:t>
            </a:r>
            <a:r>
              <a:rPr lang="fr-FR" sz="2000" dirty="0" err="1" smtClean="0">
                <a:solidFill>
                  <a:srgbClr val="000000"/>
                </a:solidFill>
                <a:latin typeface="Trebuchet MS"/>
                <a:cs typeface="Trebuchet MS"/>
              </a:rPr>
              <a:t>morning</a:t>
            </a:r>
            <a:r>
              <a:rPr lang="fr-FR" sz="2000" dirty="0" smtClean="0">
                <a:solidFill>
                  <a:srgbClr val="000000"/>
                </a:solidFill>
                <a:latin typeface="Trebuchet MS"/>
                <a:cs typeface="Trebuchet MS"/>
              </a:rPr>
              <a:t>) room R02</a:t>
            </a:r>
          </a:p>
          <a:p>
            <a:pPr eaLnBrk="1" hangingPunct="1">
              <a:lnSpc>
                <a:spcPct val="130000"/>
              </a:lnSpc>
              <a:spcBef>
                <a:spcPts val="200"/>
              </a:spcBef>
              <a:buClr>
                <a:srgbClr val="1166B1"/>
              </a:buClr>
              <a:buSzPct val="140000"/>
              <a:buFont typeface="Arial"/>
              <a:buChar char="•"/>
              <a:defRPr/>
            </a:pPr>
            <a:r>
              <a:rPr lang="fr-FR" sz="2000" dirty="0" smtClean="0">
                <a:solidFill>
                  <a:srgbClr val="000000"/>
                </a:solidFill>
                <a:latin typeface="Trebuchet MS"/>
                <a:cs typeface="Trebuchet MS"/>
              </a:rPr>
              <a:t>Internet </a:t>
            </a:r>
            <a:r>
              <a:rPr lang="fr-FR" sz="2000" dirty="0" err="1" smtClean="0">
                <a:solidFill>
                  <a:srgbClr val="000000"/>
                </a:solidFill>
                <a:latin typeface="Trebuchet MS"/>
                <a:cs typeface="Trebuchet MS"/>
              </a:rPr>
              <a:t>access</a:t>
            </a:r>
            <a:endParaRPr lang="fr-FR" sz="2000" dirty="0" smtClean="0">
              <a:solidFill>
                <a:srgbClr val="000000"/>
              </a:solidFill>
              <a:latin typeface="Trebuchet MS"/>
              <a:cs typeface="Trebuchet MS"/>
            </a:endParaRPr>
          </a:p>
          <a:p>
            <a:pPr eaLnBrk="1" hangingPunct="1">
              <a:lnSpc>
                <a:spcPct val="130000"/>
              </a:lnSpc>
              <a:spcBef>
                <a:spcPts val="200"/>
              </a:spcBef>
              <a:buClr>
                <a:srgbClr val="1166B1"/>
              </a:buClr>
              <a:buSzPct val="140000"/>
              <a:buFont typeface="Arial"/>
              <a:buChar char="•"/>
              <a:defRPr/>
            </a:pPr>
            <a:r>
              <a:rPr lang="fr-FR" sz="2000" dirty="0" smtClean="0">
                <a:solidFill>
                  <a:srgbClr val="000000"/>
                </a:solidFill>
                <a:latin typeface="Trebuchet MS"/>
                <a:cs typeface="Trebuchet MS"/>
              </a:rPr>
              <a:t>Lunches </a:t>
            </a:r>
            <a:r>
              <a:rPr lang="fr-FR" sz="2000" dirty="0" err="1" smtClean="0">
                <a:solidFill>
                  <a:srgbClr val="000000"/>
                </a:solidFill>
                <a:latin typeface="Trebuchet MS"/>
                <a:cs typeface="Trebuchet MS"/>
              </a:rPr>
              <a:t>at</a:t>
            </a:r>
            <a:r>
              <a:rPr lang="fr-FR" sz="2000" dirty="0" smtClean="0">
                <a:solidFill>
                  <a:srgbClr val="000000"/>
                </a:solidFill>
                <a:latin typeface="Trebuchet MS"/>
                <a:cs typeface="Trebuchet MS"/>
              </a:rPr>
              <a:t> the CNRS restaurant</a:t>
            </a:r>
          </a:p>
          <a:p>
            <a:pPr eaLnBrk="1" hangingPunct="1">
              <a:lnSpc>
                <a:spcPct val="130000"/>
              </a:lnSpc>
              <a:spcBef>
                <a:spcPts val="200"/>
              </a:spcBef>
              <a:buClr>
                <a:srgbClr val="1166B1"/>
              </a:buClr>
              <a:buSzPct val="140000"/>
              <a:buFont typeface="Arial"/>
              <a:buChar char="•"/>
              <a:defRPr/>
            </a:pPr>
            <a:r>
              <a:rPr lang="fr-FR" sz="2000" dirty="0" err="1" smtClean="0">
                <a:solidFill>
                  <a:srgbClr val="000000"/>
                </a:solidFill>
                <a:latin typeface="Trebuchet MS"/>
                <a:cs typeface="Trebuchet MS"/>
              </a:rPr>
              <a:t>Dinner</a:t>
            </a:r>
            <a:r>
              <a:rPr lang="fr-FR" sz="2000" b="1" dirty="0" smtClean="0">
                <a:solidFill>
                  <a:srgbClr val="000090"/>
                </a:solidFill>
                <a:latin typeface="Trebuchet MS"/>
                <a:cs typeface="Trebuchet MS"/>
              </a:rPr>
              <a:t> </a:t>
            </a:r>
            <a:r>
              <a:rPr lang="fr-FR" sz="2000" dirty="0" smtClean="0">
                <a:solidFill>
                  <a:srgbClr val="0D0D0D"/>
                </a:solidFill>
                <a:latin typeface="Trebuchet MS"/>
                <a:cs typeface="Trebuchet MS"/>
              </a:rPr>
              <a:t>on </a:t>
            </a:r>
            <a:r>
              <a:rPr lang="fr-FR" sz="2000" dirty="0" err="1" smtClean="0">
                <a:solidFill>
                  <a:srgbClr val="0D0D0D"/>
                </a:solidFill>
                <a:latin typeface="Trebuchet MS"/>
                <a:cs typeface="Trebuchet MS"/>
              </a:rPr>
              <a:t>Wednesday</a:t>
            </a:r>
            <a:r>
              <a:rPr lang="fr-FR" sz="2000" dirty="0" smtClean="0">
                <a:solidFill>
                  <a:srgbClr val="0D0D0D"/>
                </a:solidFill>
                <a:latin typeface="Trebuchet MS"/>
                <a:cs typeface="Trebuchet MS"/>
              </a:rPr>
              <a:t> </a:t>
            </a:r>
            <a:r>
              <a:rPr lang="fr-FR" sz="2000" dirty="0" err="1" smtClean="0">
                <a:solidFill>
                  <a:srgbClr val="0D0D0D"/>
                </a:solidFill>
                <a:latin typeface="Trebuchet MS"/>
                <a:cs typeface="Trebuchet MS"/>
              </a:rPr>
              <a:t>evening</a:t>
            </a:r>
            <a:endParaRPr lang="fr-FR" sz="2000" dirty="0">
              <a:solidFill>
                <a:srgbClr val="0D0D0D"/>
              </a:solidFill>
              <a:latin typeface="Trebuchet MS"/>
              <a:cs typeface="Trebuchet MS"/>
            </a:endParaRPr>
          </a:p>
          <a:p>
            <a:pPr marL="0" indent="0" eaLnBrk="1" hangingPunct="1">
              <a:lnSpc>
                <a:spcPct val="130000"/>
              </a:lnSpc>
              <a:spcBef>
                <a:spcPts val="200"/>
              </a:spcBef>
              <a:buClr>
                <a:srgbClr val="1166B1"/>
              </a:buClr>
              <a:buSzPct val="140000"/>
              <a:buNone/>
              <a:defRPr/>
            </a:pPr>
            <a:r>
              <a:rPr lang="fr-FR" sz="2000" dirty="0" err="1" smtClean="0">
                <a:solidFill>
                  <a:srgbClr val="0D0D0D"/>
                </a:solidFill>
                <a:latin typeface="Trebuchet MS"/>
                <a:cs typeface="Trebuchet MS"/>
              </a:rPr>
              <a:t>at</a:t>
            </a:r>
            <a:r>
              <a:rPr lang="fr-FR" sz="2000" dirty="0" smtClean="0">
                <a:solidFill>
                  <a:srgbClr val="0D0D0D"/>
                </a:solidFill>
                <a:latin typeface="Trebuchet MS"/>
                <a:cs typeface="Trebuchet MS"/>
              </a:rPr>
              <a:t> l’Arsenal (</a:t>
            </a:r>
            <a:r>
              <a:rPr lang="fr-FR" sz="2000" dirty="0" err="1" smtClean="0">
                <a:solidFill>
                  <a:srgbClr val="0D0D0D"/>
                </a:solidFill>
                <a:latin typeface="Trebuchet MS"/>
                <a:cs typeface="Trebuchet MS"/>
              </a:rPr>
              <a:t>map</a:t>
            </a:r>
            <a:r>
              <a:rPr lang="fr-FR" sz="2000" dirty="0" smtClean="0">
                <a:solidFill>
                  <a:srgbClr val="0D0D0D"/>
                </a:solidFill>
                <a:latin typeface="Trebuchet MS"/>
                <a:cs typeface="Trebuchet MS"/>
              </a:rPr>
              <a:t>)</a:t>
            </a:r>
            <a:endParaRPr lang="fr-FR" sz="2000" b="1" dirty="0" smtClean="0">
              <a:solidFill>
                <a:srgbClr val="000090"/>
              </a:solidFill>
              <a:latin typeface="Trebuchet MS"/>
              <a:cs typeface="Trebuchet MS"/>
            </a:endParaRPr>
          </a:p>
          <a:p>
            <a:pPr marL="0" indent="0" eaLnBrk="1" hangingPunct="1">
              <a:lnSpc>
                <a:spcPct val="140000"/>
              </a:lnSpc>
              <a:buClr>
                <a:srgbClr val="1258B1"/>
              </a:buClr>
              <a:buSzPct val="140000"/>
              <a:buFontTx/>
              <a:buNone/>
              <a:defRPr/>
            </a:pPr>
            <a:endParaRPr lang="fr-FR" sz="2000" dirty="0" smtClean="0">
              <a:solidFill>
                <a:srgbClr val="000000"/>
              </a:solidFill>
              <a:latin typeface="Trebuchet MS"/>
              <a:cs typeface="Trebuchet MS"/>
            </a:endParaRPr>
          </a:p>
          <a:p>
            <a:pPr marL="0" indent="0" eaLnBrk="1" hangingPunct="1">
              <a:lnSpc>
                <a:spcPct val="140000"/>
              </a:lnSpc>
              <a:buClr>
                <a:srgbClr val="1258B1"/>
              </a:buClr>
              <a:buSzPct val="140000"/>
              <a:buFontTx/>
              <a:buNone/>
              <a:defRPr/>
            </a:pPr>
            <a:r>
              <a:rPr lang="fr-FR" sz="2000" b="1" dirty="0" smtClean="0">
                <a:solidFill>
                  <a:srgbClr val="000000"/>
                </a:solidFill>
                <a:latin typeface="Trebuchet MS"/>
                <a:cs typeface="Trebuchet MS"/>
              </a:rPr>
              <a:t>Modifications to the agenda?</a:t>
            </a:r>
            <a:endParaRPr lang="fr-FR" sz="2000" dirty="0" smtClean="0">
              <a:solidFill>
                <a:srgbClr val="000000"/>
              </a:solidFill>
              <a:latin typeface="Trebuchet MS"/>
              <a:cs typeface="Trebuchet MS"/>
            </a:endParaRPr>
          </a:p>
        </p:txBody>
      </p:sp>
      <p:sp>
        <p:nvSpPr>
          <p:cNvPr id="6" name="Rectangle 3"/>
          <p:cNvSpPr>
            <a:spLocks noChangeArrowheads="1"/>
          </p:cNvSpPr>
          <p:nvPr/>
        </p:nvSpPr>
        <p:spPr bwMode="auto">
          <a:xfrm>
            <a:off x="239713" y="228600"/>
            <a:ext cx="8077200" cy="544513"/>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Welcome </a:t>
            </a:r>
            <a:r>
              <a:rPr lang="en-GB" sz="3200" b="0" dirty="0">
                <a:solidFill>
                  <a:srgbClr val="000090"/>
                </a:solidFill>
                <a:effectLst>
                  <a:outerShdw blurRad="50800" dist="38100" dir="2700000" algn="tl" rotWithShape="0">
                    <a:prstClr val="black">
                      <a:alpha val="40000"/>
                    </a:prstClr>
                  </a:outerShdw>
                </a:effectLst>
                <a:latin typeface="GeoSlab703 Md BT"/>
                <a:cs typeface="GeoSlab703 Md BT"/>
              </a:rPr>
              <a:t>and </a:t>
            </a: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Logistics</a:t>
            </a:r>
            <a:endParaRPr lang="en-GB" sz="3200" b="0" dirty="0">
              <a:solidFill>
                <a:srgbClr val="000090"/>
              </a:solidFill>
              <a:effectLst>
                <a:outerShdw blurRad="50800" dist="38100" dir="2700000" algn="tl" rotWithShape="0">
                  <a:prstClr val="black">
                    <a:alpha val="40000"/>
                  </a:prstClr>
                </a:outerShdw>
              </a:effectLst>
              <a:latin typeface="GeoSlab703 Md BT"/>
              <a:cs typeface="GeoSlab703 Md BT"/>
            </a:endParaRPr>
          </a:p>
        </p:txBody>
      </p:sp>
      <p:sp>
        <p:nvSpPr>
          <p:cNvPr id="7"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ECORD O&amp;E  TF </a:t>
            </a:r>
            <a:r>
              <a:rPr lang="fr-FR" sz="1400" b="0" dirty="0" smtClean="0">
                <a:solidFill>
                  <a:srgbClr val="000090"/>
                </a:solidFill>
                <a:latin typeface="Gill Sans" charset="0"/>
                <a:cs typeface="+mn-cs"/>
              </a:rPr>
              <a:t>#7, </a:t>
            </a:r>
            <a:r>
              <a:rPr lang="fr-FR" sz="1400" b="0" dirty="0" err="1" smtClean="0">
                <a:solidFill>
                  <a:srgbClr val="000090"/>
                </a:solidFill>
                <a:latin typeface="Gill Sans" charset="0"/>
                <a:cs typeface="+mn-cs"/>
              </a:rPr>
              <a:t>January</a:t>
            </a:r>
            <a:r>
              <a:rPr lang="fr-FR" sz="1400" b="0" dirty="0" smtClean="0">
                <a:solidFill>
                  <a:srgbClr val="000090"/>
                </a:solidFill>
                <a:latin typeface="Gill Sans" charset="0"/>
                <a:cs typeface="+mn-cs"/>
              </a:rPr>
              <a:t> 27-28, 2015,  Nancy</a:t>
            </a:r>
            <a:r>
              <a:rPr lang="fr-FR" sz="1400" b="0" dirty="0">
                <a:solidFill>
                  <a:srgbClr val="000090"/>
                </a:solidFill>
                <a:latin typeface="Gill Sans" charset="0"/>
                <a:cs typeface="+mn-cs"/>
              </a:rPr>
              <a:t>	 	</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pic>
        <p:nvPicPr>
          <p:cNvPr id="2" name="Image 1" descr="directions-Arsena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1844823"/>
            <a:ext cx="4464496" cy="4491885"/>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bwMode="auto">
          <a:xfrm>
            <a:off x="609600" y="1196975"/>
            <a:ext cx="8153400"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0" eaLnBrk="1" hangingPunct="1">
              <a:buSzPct val="130000"/>
              <a:buNone/>
            </a:pPr>
            <a:r>
              <a:rPr lang="en-GB" sz="2400" b="1" dirty="0" smtClean="0">
                <a:latin typeface="Trebuchet MS"/>
                <a:ea typeface="ＭＳ Ｐゴシック" charset="0"/>
                <a:cs typeface="Trebuchet MS"/>
              </a:rPr>
              <a:t>Overarching </a:t>
            </a:r>
            <a:r>
              <a:rPr lang="en-GB" sz="2400" b="1" dirty="0">
                <a:latin typeface="Trebuchet MS"/>
                <a:ea typeface="ＭＳ Ｐゴシック" charset="0"/>
                <a:cs typeface="Trebuchet MS"/>
              </a:rPr>
              <a:t>IODP outreach &amp; education activities </a:t>
            </a:r>
            <a:endParaRPr lang="en-GB" sz="2400" dirty="0">
              <a:latin typeface="Trebuchet MS"/>
              <a:ea typeface="ＭＳ Ｐゴシック" charset="0"/>
              <a:cs typeface="Trebuchet MS"/>
            </a:endParaRPr>
          </a:p>
          <a:p>
            <a:pPr marL="457200" eaLnBrk="1" hangingPunct="1">
              <a:buClr>
                <a:srgbClr val="1166B1"/>
              </a:buClr>
              <a:buSzPct val="120000"/>
            </a:pPr>
            <a:r>
              <a:rPr lang="en-GB" sz="2000" b="1" dirty="0" smtClean="0">
                <a:latin typeface="Trebuchet MS"/>
                <a:ea typeface="ＭＳ Ｐゴシック" charset="0"/>
                <a:cs typeface="Trebuchet MS"/>
              </a:rPr>
              <a:t>Outreach at IODP Forum</a:t>
            </a:r>
            <a:endParaRPr lang="en-GB" sz="2000" b="1" dirty="0">
              <a:latin typeface="Trebuchet MS"/>
              <a:ea typeface="ＭＳ Ｐゴシック" charset="0"/>
              <a:cs typeface="Trebuchet MS"/>
            </a:endParaRPr>
          </a:p>
          <a:p>
            <a:pPr marL="114300" indent="0" eaLnBrk="1" hangingPunct="1">
              <a:buClr>
                <a:srgbClr val="0099CC"/>
              </a:buClr>
              <a:buNone/>
            </a:pPr>
            <a:r>
              <a:rPr lang="en-GB" sz="1600" b="1" dirty="0">
                <a:solidFill>
                  <a:schemeClr val="bg2"/>
                </a:solidFill>
                <a:latin typeface="Trebuchet MS"/>
                <a:cs typeface="Trebuchet MS"/>
              </a:rPr>
              <a:t>IODP Forum Action Item</a:t>
            </a:r>
            <a:r>
              <a:rPr lang="en-GB" sz="1600" dirty="0">
                <a:solidFill>
                  <a:schemeClr val="bg2"/>
                </a:solidFill>
                <a:latin typeface="Trebuchet MS"/>
                <a:cs typeface="Trebuchet MS"/>
              </a:rPr>
              <a:t>: Review of education and outreach activities across IODP will be a special focus of the second meeting of the Forum. </a:t>
            </a:r>
            <a:endParaRPr lang="en-GB" sz="1600" dirty="0" smtClean="0">
              <a:solidFill>
                <a:schemeClr val="bg2"/>
              </a:solidFill>
              <a:latin typeface="Trebuchet MS"/>
              <a:cs typeface="Trebuchet MS"/>
            </a:endParaRPr>
          </a:p>
          <a:p>
            <a:pPr marL="114300" indent="0" eaLnBrk="1" hangingPunct="1">
              <a:buClr>
                <a:srgbClr val="0099CC"/>
              </a:buClr>
              <a:buNone/>
            </a:pPr>
            <a:endParaRPr lang="en-GB" sz="1600" b="1" dirty="0" smtClean="0">
              <a:solidFill>
                <a:schemeClr val="bg2"/>
              </a:solidFill>
              <a:latin typeface="Trebuchet MS"/>
              <a:cs typeface="Trebuchet MS"/>
            </a:endParaRPr>
          </a:p>
          <a:p>
            <a:pPr marL="114300" indent="0" eaLnBrk="1" hangingPunct="1">
              <a:buClr>
                <a:srgbClr val="0099CC"/>
              </a:buClr>
              <a:buNone/>
            </a:pPr>
            <a:r>
              <a:rPr lang="en-GB" sz="1600" b="1" dirty="0" smtClean="0">
                <a:solidFill>
                  <a:schemeClr val="bg2"/>
                </a:solidFill>
                <a:latin typeface="Trebuchet MS"/>
                <a:cs typeface="Trebuchet MS"/>
              </a:rPr>
              <a:t>IODP </a:t>
            </a:r>
            <a:r>
              <a:rPr lang="en-GB" sz="1600" b="1" dirty="0">
                <a:solidFill>
                  <a:schemeClr val="bg2"/>
                </a:solidFill>
                <a:latin typeface="Trebuchet MS"/>
                <a:cs typeface="Trebuchet MS"/>
              </a:rPr>
              <a:t>Forum Action Item</a:t>
            </a:r>
            <a:r>
              <a:rPr lang="en-GB" sz="1600" dirty="0">
                <a:solidFill>
                  <a:schemeClr val="bg2"/>
                </a:solidFill>
                <a:latin typeface="Trebuchet MS"/>
                <a:cs typeface="Trebuchet MS"/>
              </a:rPr>
              <a:t>: ECORD E &amp; O Task Force to discuss the concept of a simple IODP proposal brochure at its September 2014 meeting and provide a suggested course of action at the July 2015 Forum meeting. </a:t>
            </a:r>
            <a:endParaRPr lang="en-GB" sz="1600" dirty="0" smtClean="0">
              <a:solidFill>
                <a:schemeClr val="bg2"/>
              </a:solidFill>
              <a:latin typeface="Trebuchet MS"/>
              <a:cs typeface="Trebuchet MS"/>
            </a:endParaRPr>
          </a:p>
          <a:p>
            <a:pPr marL="114300" indent="0" eaLnBrk="1" hangingPunct="1">
              <a:buClr>
                <a:srgbClr val="0099CC"/>
              </a:buClr>
              <a:buNone/>
            </a:pPr>
            <a:endParaRPr lang="en-GB" sz="1600" dirty="0" smtClean="0">
              <a:solidFill>
                <a:schemeClr val="bg2"/>
              </a:solidFill>
              <a:latin typeface="Trebuchet MS"/>
              <a:cs typeface="Trebuchet MS"/>
            </a:endParaRPr>
          </a:p>
          <a:p>
            <a:pPr marL="457200" eaLnBrk="1" hangingPunct="1">
              <a:buClr>
                <a:srgbClr val="1166B1"/>
              </a:buClr>
              <a:buSzPct val="120000"/>
              <a:buFont typeface="Arial"/>
              <a:buChar char="•"/>
            </a:pPr>
            <a:r>
              <a:rPr lang="en-GB" sz="2000" b="1" dirty="0">
                <a:latin typeface="Trebuchet MS"/>
                <a:ea typeface="ＭＳ Ｐゴシック" charset="0"/>
                <a:cs typeface="Trebuchet MS"/>
              </a:rPr>
              <a:t>With USA:</a:t>
            </a:r>
            <a:r>
              <a:rPr lang="en-GB" sz="2000" dirty="0">
                <a:latin typeface="Trebuchet MS"/>
                <a:ea typeface="ＭＳ Ｐゴシック" charset="0"/>
                <a:cs typeface="Trebuchet MS"/>
              </a:rPr>
              <a:t> possibilities to US teachers to take part in ECORD teachers </a:t>
            </a:r>
            <a:r>
              <a:rPr lang="en-GB" sz="2000" dirty="0" smtClean="0">
                <a:latin typeface="Trebuchet MS"/>
                <a:ea typeface="ＭＳ Ｐゴシック" charset="0"/>
                <a:cs typeface="Trebuchet MS"/>
              </a:rPr>
              <a:t>activities</a:t>
            </a:r>
          </a:p>
          <a:p>
            <a:pPr marL="114300" indent="0" eaLnBrk="1" hangingPunct="1">
              <a:buClr>
                <a:srgbClr val="1166B1"/>
              </a:buClr>
              <a:buSzPct val="120000"/>
              <a:buNone/>
            </a:pPr>
            <a:endParaRPr lang="en-GB" sz="2000" dirty="0" smtClean="0">
              <a:latin typeface="Trebuchet MS"/>
              <a:ea typeface="ＭＳ Ｐゴシック" charset="0"/>
              <a:cs typeface="Trebuchet MS"/>
            </a:endParaRPr>
          </a:p>
          <a:p>
            <a:pPr marL="457200" eaLnBrk="1" hangingPunct="1">
              <a:buClr>
                <a:srgbClr val="1166B1"/>
              </a:buClr>
              <a:buSzPct val="120000"/>
              <a:buFont typeface="Arial"/>
              <a:buChar char="•"/>
            </a:pPr>
            <a:r>
              <a:rPr lang="en-GB" sz="2000" b="1" dirty="0" smtClean="0">
                <a:latin typeface="Trebuchet MS"/>
                <a:ea typeface="ＭＳ Ｐゴシック" charset="0"/>
                <a:cs typeface="Trebuchet MS"/>
              </a:rPr>
              <a:t>With </a:t>
            </a:r>
            <a:r>
              <a:rPr lang="en-GB" sz="2000" b="1" dirty="0">
                <a:latin typeface="Trebuchet MS"/>
                <a:ea typeface="ＭＳ Ｐゴシック" charset="0"/>
                <a:cs typeface="Trebuchet MS"/>
              </a:rPr>
              <a:t>Japan: </a:t>
            </a:r>
            <a:r>
              <a:rPr lang="en-GB" sz="2000" dirty="0">
                <a:latin typeface="Trebuchet MS"/>
                <a:ea typeface="ＭＳ Ｐゴシック" charset="0"/>
                <a:cs typeface="Trebuchet MS"/>
              </a:rPr>
              <a:t>to take part in SOR in Sendai focusing on Tohoku </a:t>
            </a:r>
            <a:r>
              <a:rPr lang="en-GB" sz="2000" dirty="0" smtClean="0">
                <a:latin typeface="Trebuchet MS"/>
                <a:ea typeface="ＭＳ Ｐゴシック" charset="0"/>
                <a:cs typeface="Trebuchet MS"/>
              </a:rPr>
              <a:t>earthquake</a:t>
            </a:r>
            <a:endParaRPr lang="en-GB" sz="2000" dirty="0">
              <a:latin typeface="Trebuchet MS"/>
              <a:ea typeface="ヒラギノ角ゴ Pro W3" charset="0"/>
              <a:cs typeface="Trebuchet MS"/>
            </a:endParaRPr>
          </a:p>
        </p:txBody>
      </p:sp>
      <p:sp>
        <p:nvSpPr>
          <p:cNvPr id="7" name="Rectangle 3"/>
          <p:cNvSpPr>
            <a:spLocks noChangeArrowheads="1"/>
          </p:cNvSpPr>
          <p:nvPr/>
        </p:nvSpPr>
        <p:spPr bwMode="auto">
          <a:xfrm>
            <a:off x="611188" y="228600"/>
            <a:ext cx="8137525" cy="544513"/>
          </a:xfrm>
          <a:prstGeom prst="rect">
            <a:avLst/>
          </a:prstGeom>
          <a:noFill/>
          <a:ln w="9525">
            <a:noFill/>
            <a:miter lim="800000"/>
            <a:headEnd/>
            <a:tailEnd/>
          </a:ln>
          <a:effectLst/>
          <a:extLst>
            <a:ext uri="{909E8E84-426E-40dd-AFC4-6F175D3DCCD1}">
              <a14:hiddenFill xmlns:a14="http://schemas.microsoft.com/office/drawing/2010/main">
                <a:solidFill>
                  <a:schemeClr val="bg1">
                    <a:alpha val="45000"/>
                  </a:scheme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dirty="0">
                <a:solidFill>
                  <a:schemeClr val="bg1"/>
                </a:solidFill>
                <a:latin typeface="GeoSlab703 Md BT"/>
                <a:cs typeface="GeoSlab703 Md BT"/>
              </a:rPr>
              <a:t> </a:t>
            </a:r>
            <a:r>
              <a:rPr lang="en-GB" sz="3200" b="0" dirty="0">
                <a:solidFill>
                  <a:srgbClr val="333399"/>
                </a:solidFill>
                <a:effectLst>
                  <a:outerShdw blurRad="50800" dist="38100" dir="2700000" algn="tl" rotWithShape="0">
                    <a:prstClr val="black">
                      <a:alpha val="40000"/>
                    </a:prstClr>
                  </a:outerShdw>
                </a:effectLst>
                <a:latin typeface="GeoSlab703 Md BT"/>
                <a:cs typeface="GeoSlab703 Md BT"/>
              </a:rPr>
              <a:t>7</a:t>
            </a:r>
            <a:r>
              <a:rPr lang="en-GB" sz="3200" b="0" dirty="0" smtClean="0">
                <a:solidFill>
                  <a:srgbClr val="333399"/>
                </a:solidFill>
                <a:effectLst>
                  <a:outerShdw blurRad="50800" dist="38100" dir="2700000" algn="tl" rotWithShape="0">
                    <a:prstClr val="black">
                      <a:alpha val="40000"/>
                    </a:prstClr>
                  </a:outerShdw>
                </a:effectLst>
                <a:latin typeface="GeoSlab703 Md BT"/>
                <a:cs typeface="GeoSlab703 Md BT"/>
              </a:rPr>
              <a:t>. Future collaborations</a:t>
            </a:r>
            <a:endParaRPr lang="en-GB" sz="3200" b="0" dirty="0">
              <a:solidFill>
                <a:srgbClr val="333399"/>
              </a:solidFill>
              <a:effectLst>
                <a:outerShdw blurRad="50800" dist="38100" dir="2700000" algn="tl" rotWithShape="0">
                  <a:prstClr val="black">
                    <a:alpha val="40000"/>
                  </a:prstClr>
                </a:outerShdw>
              </a:effectLst>
              <a:latin typeface="GeoSlab703 Md BT"/>
              <a:cs typeface="GeoSlab703 Md BT"/>
            </a:endParaRPr>
          </a:p>
        </p:txBody>
      </p:sp>
      <p:sp>
        <p:nvSpPr>
          <p:cNvPr id="4"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
        <p:nvSpPr>
          <p:cNvPr id="2" name="Rectangle 1"/>
          <p:cNvSpPr/>
          <p:nvPr/>
        </p:nvSpPr>
        <p:spPr>
          <a:xfrm>
            <a:off x="251520" y="476672"/>
            <a:ext cx="4320480" cy="5632310"/>
          </a:xfrm>
          <a:prstGeom prst="rect">
            <a:avLst/>
          </a:prstGeom>
          <a:solidFill>
            <a:schemeClr val="bg1"/>
          </a:solidFill>
        </p:spPr>
        <p:txBody>
          <a:bodyPr wrap="square">
            <a:spAutoFit/>
          </a:bodyPr>
          <a:lstStyle/>
          <a:p>
            <a:r>
              <a:rPr lang="fr-FR" sz="1800" b="0" baseline="30000" dirty="0" err="1">
                <a:latin typeface="Courier"/>
                <a:cs typeface="Courier"/>
              </a:rPr>
              <a:t>Dear</a:t>
            </a:r>
            <a:r>
              <a:rPr lang="fr-FR" sz="1800" b="0" baseline="30000" dirty="0">
                <a:latin typeface="Courier"/>
                <a:cs typeface="Courier"/>
              </a:rPr>
              <a:t> </a:t>
            </a:r>
            <a:r>
              <a:rPr lang="fr-FR" sz="1800" b="0" baseline="30000" dirty="0" err="1">
                <a:latin typeface="Courier"/>
                <a:cs typeface="Courier"/>
              </a:rPr>
              <a:t>Keir</a:t>
            </a:r>
            <a:r>
              <a:rPr lang="fr-FR" sz="1800" b="0" baseline="30000" dirty="0">
                <a:latin typeface="Courier"/>
                <a:cs typeface="Courier"/>
              </a:rPr>
              <a:t> and </a:t>
            </a:r>
            <a:r>
              <a:rPr lang="fr-FR" sz="1800" b="0" baseline="30000" dirty="0" smtClean="0">
                <a:latin typeface="Courier"/>
                <a:cs typeface="Courier"/>
              </a:rPr>
              <a:t>Gilbert,</a:t>
            </a:r>
          </a:p>
          <a:p>
            <a:endParaRPr lang="fr-FR" sz="1800" b="0" baseline="30000" dirty="0">
              <a:latin typeface="Courier"/>
              <a:cs typeface="Courier"/>
            </a:endParaRPr>
          </a:p>
          <a:p>
            <a:r>
              <a:rPr lang="en-GB" sz="1800" b="0" baseline="30000" dirty="0" smtClean="0">
                <a:latin typeface="Courier"/>
                <a:cs typeface="Courier"/>
              </a:rPr>
              <a:t>I have no problem with the new paragraph.</a:t>
            </a:r>
          </a:p>
          <a:p>
            <a:endParaRPr lang="en-GB" sz="1800" b="0" baseline="30000" dirty="0" smtClean="0">
              <a:latin typeface="Courier"/>
              <a:cs typeface="Courier"/>
            </a:endParaRPr>
          </a:p>
          <a:p>
            <a:r>
              <a:rPr lang="en-GB" sz="1800" b="0" baseline="30000" dirty="0" smtClean="0">
                <a:latin typeface="Courier"/>
                <a:cs typeface="Courier"/>
              </a:rPr>
              <a:t>At the Forum meeting, I noted that I was all in favour of producing such a brochure (presumably electronic but printable by anyone as a glossy paper version as needed), and I now think that it would be a great pity to defer any action until after the next Forum meeting in Canberra. I often get comments from people who think that the IODP process is 'too complicated' but have not dug into the website. Having a simple brochure setting out the key points would be a very considerable leap forward for those who are not yet 'in the club'.</a:t>
            </a:r>
          </a:p>
          <a:p>
            <a:endParaRPr lang="en-GB" sz="1800" b="0" baseline="30000" dirty="0" smtClean="0">
              <a:latin typeface="Courier"/>
              <a:cs typeface="Courier"/>
            </a:endParaRPr>
          </a:p>
          <a:p>
            <a:r>
              <a:rPr lang="en-GB" sz="1800" b="0" baseline="30000" dirty="0" smtClean="0">
                <a:latin typeface="Courier"/>
                <a:cs typeface="Courier"/>
              </a:rPr>
              <a:t>My hope is that ECORD might decide to run with its production in </a:t>
            </a:r>
            <a:r>
              <a:rPr lang="en-GB" sz="1800" b="0" baseline="30000" dirty="0" err="1" smtClean="0">
                <a:latin typeface="Courier"/>
                <a:cs typeface="Courier"/>
              </a:rPr>
              <a:t>September.If</a:t>
            </a:r>
            <a:r>
              <a:rPr lang="en-GB" sz="1800" b="0" baseline="30000" dirty="0" smtClean="0">
                <a:latin typeface="Courier"/>
                <a:cs typeface="Courier"/>
              </a:rPr>
              <a:t> they </a:t>
            </a:r>
            <a:r>
              <a:rPr lang="en-GB" sz="1800" b="0" baseline="30000" dirty="0" err="1" smtClean="0">
                <a:latin typeface="Courier"/>
                <a:cs typeface="Courier"/>
              </a:rPr>
              <a:t>costed</a:t>
            </a:r>
            <a:r>
              <a:rPr lang="en-GB" sz="1800" b="0" baseline="30000" dirty="0" smtClean="0">
                <a:latin typeface="Courier"/>
                <a:cs typeface="Courier"/>
              </a:rPr>
              <a:t> the activity and called for financial support, I'm sure ANZIC would be willing to provide such </a:t>
            </a:r>
            <a:r>
              <a:rPr lang="en-GB" sz="1800" b="0" baseline="30000" dirty="0" err="1" smtClean="0">
                <a:latin typeface="Courier"/>
                <a:cs typeface="Courier"/>
              </a:rPr>
              <a:t>support.Our</a:t>
            </a:r>
            <a:r>
              <a:rPr lang="en-GB" sz="1800" b="0" baseline="30000" dirty="0" smtClean="0">
                <a:latin typeface="Courier"/>
                <a:cs typeface="Courier"/>
              </a:rPr>
              <a:t> guess is that, if approved text were provided to a designer, an elegant one or two page electronic brochure could be produced for a couple of thousand dollars - something of obvious value in many contexts!</a:t>
            </a:r>
          </a:p>
          <a:p>
            <a:endParaRPr lang="en-GB" sz="1800" b="0" baseline="30000" dirty="0">
              <a:latin typeface="Courier"/>
              <a:cs typeface="Courier"/>
            </a:endParaRPr>
          </a:p>
          <a:p>
            <a:endParaRPr lang="en-GB" sz="1800" b="0" baseline="30000" dirty="0" smtClean="0">
              <a:latin typeface="Courier"/>
              <a:cs typeface="Courier"/>
            </a:endParaRPr>
          </a:p>
        </p:txBody>
      </p:sp>
      <p:sp>
        <p:nvSpPr>
          <p:cNvPr id="4" name="Rectangle 3"/>
          <p:cNvSpPr/>
          <p:nvPr/>
        </p:nvSpPr>
        <p:spPr>
          <a:xfrm>
            <a:off x="4716016" y="476672"/>
            <a:ext cx="4320480" cy="5632310"/>
          </a:xfrm>
          <a:prstGeom prst="rect">
            <a:avLst/>
          </a:prstGeom>
          <a:solidFill>
            <a:schemeClr val="bg1"/>
          </a:solidFill>
        </p:spPr>
        <p:txBody>
          <a:bodyPr wrap="square">
            <a:spAutoFit/>
          </a:bodyPr>
          <a:lstStyle/>
          <a:p>
            <a:endParaRPr lang="en-GB" sz="1800" b="0" baseline="30000" dirty="0" smtClean="0">
              <a:latin typeface="Courier"/>
              <a:cs typeface="Courier"/>
            </a:endParaRPr>
          </a:p>
          <a:p>
            <a:r>
              <a:rPr lang="en-GB" sz="1800" b="0" baseline="30000" dirty="0" smtClean="0">
                <a:latin typeface="Courier"/>
                <a:cs typeface="Courier"/>
              </a:rPr>
              <a:t>In fact, Catherine Beasley, the ANZIC administrator, who thinks a lot about outreach and fielded many questions from non-</a:t>
            </a:r>
            <a:r>
              <a:rPr lang="en-GB" sz="1800" b="0" baseline="30000" dirty="0" err="1" smtClean="0">
                <a:latin typeface="Courier"/>
                <a:cs typeface="Courier"/>
              </a:rPr>
              <a:t>cognescenti</a:t>
            </a:r>
            <a:r>
              <a:rPr lang="en-GB" sz="1800" b="0" baseline="30000" dirty="0" smtClean="0">
                <a:latin typeface="Courier"/>
                <a:cs typeface="Courier"/>
              </a:rPr>
              <a:t> at the IODP booth at the recent Australian Earth Sciences Convention, suggests that IODP should produce a number of single page brochures as a matter of good business practice:</a:t>
            </a:r>
          </a:p>
          <a:p>
            <a:endParaRPr lang="en-GB" sz="1800" b="0" baseline="30000" dirty="0" smtClean="0">
              <a:latin typeface="Courier"/>
              <a:cs typeface="Courier"/>
            </a:endParaRPr>
          </a:p>
          <a:p>
            <a:r>
              <a:rPr lang="en-GB" sz="1800" b="0" baseline="30000" dirty="0" smtClean="0">
                <a:latin typeface="Courier"/>
                <a:cs typeface="Courier"/>
              </a:rPr>
              <a:t>-How do I develop a proposal?</a:t>
            </a:r>
          </a:p>
          <a:p>
            <a:r>
              <a:rPr lang="en-GB" sz="1800" b="0" baseline="30000" dirty="0" smtClean="0">
                <a:latin typeface="Courier"/>
                <a:cs typeface="Courier"/>
              </a:rPr>
              <a:t>-How can I secure a shipboard position?</a:t>
            </a:r>
          </a:p>
          <a:p>
            <a:r>
              <a:rPr lang="en-GB" sz="1800" b="0" baseline="30000" dirty="0" smtClean="0">
                <a:latin typeface="Courier"/>
                <a:cs typeface="Courier"/>
              </a:rPr>
              <a:t>-How can I get IODP data?</a:t>
            </a:r>
          </a:p>
          <a:p>
            <a:r>
              <a:rPr lang="en-GB" sz="1800" b="0" baseline="30000" dirty="0" smtClean="0">
                <a:latin typeface="Courier"/>
                <a:cs typeface="Courier"/>
              </a:rPr>
              <a:t>-How can get IODP samples for my research? -How can I get an Educator position?</a:t>
            </a:r>
          </a:p>
          <a:p>
            <a:endParaRPr lang="en-GB" sz="1800" b="0" baseline="30000" dirty="0">
              <a:latin typeface="Courier"/>
              <a:cs typeface="Courier"/>
            </a:endParaRPr>
          </a:p>
          <a:p>
            <a:r>
              <a:rPr lang="en-GB" sz="1800" b="0" baseline="30000" dirty="0" smtClean="0">
                <a:latin typeface="Courier"/>
                <a:cs typeface="Courier"/>
              </a:rPr>
              <a:t>She says that a simple set of flyers would serve both to invite and encourage participation by interested </a:t>
            </a:r>
            <a:r>
              <a:rPr lang="en-GB" sz="1800" b="0" baseline="30000" dirty="0" err="1" smtClean="0">
                <a:latin typeface="Courier"/>
                <a:cs typeface="Courier"/>
              </a:rPr>
              <a:t>folk,and</a:t>
            </a:r>
            <a:r>
              <a:rPr lang="en-GB" sz="1800" b="0" baseline="30000" dirty="0" smtClean="0">
                <a:latin typeface="Courier"/>
                <a:cs typeface="Courier"/>
              </a:rPr>
              <a:t> also simply to inform the wider community of the array of opportunities we are providing, whether or not they are themselves interested in participating. We would certainly make such material available in all our ANZIC member organisations and at every conference and outreach activity we conduct.</a:t>
            </a:r>
          </a:p>
          <a:p>
            <a:endParaRPr lang="en-GB" sz="1800" b="0" baseline="30000" dirty="0" smtClean="0">
              <a:latin typeface="Courier"/>
              <a:cs typeface="Courier"/>
            </a:endParaRPr>
          </a:p>
          <a:p>
            <a:r>
              <a:rPr lang="en-GB" sz="1800" b="0" baseline="30000" dirty="0" smtClean="0">
                <a:latin typeface="Courier"/>
                <a:cs typeface="Courier"/>
              </a:rPr>
              <a:t>With regards,</a:t>
            </a:r>
          </a:p>
          <a:p>
            <a:r>
              <a:rPr lang="en-GB" sz="1800" b="0" baseline="30000" dirty="0" smtClean="0">
                <a:latin typeface="Courier"/>
                <a:cs typeface="Courier"/>
              </a:rPr>
              <a:t>Neville</a:t>
            </a:r>
            <a:endParaRPr lang="en-GB" sz="1800" b="0" baseline="30000" dirty="0">
              <a:latin typeface="Courier"/>
              <a:cs typeface="Courier"/>
            </a:endParaRPr>
          </a:p>
        </p:txBody>
      </p:sp>
    </p:spTree>
    <p:extLst>
      <p:ext uri="{BB962C8B-B14F-4D97-AF65-F5344CB8AC3E}">
        <p14:creationId xmlns:p14="http://schemas.microsoft.com/office/powerpoint/2010/main" val="33113640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bwMode="auto">
          <a:xfrm>
            <a:off x="609600" y="1196975"/>
            <a:ext cx="8153400"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0" eaLnBrk="1" hangingPunct="1">
              <a:buSzPct val="130000"/>
              <a:buNone/>
            </a:pPr>
            <a:r>
              <a:rPr lang="en-GB" sz="2400" b="1" dirty="0" smtClean="0">
                <a:latin typeface="Trebuchet MS"/>
                <a:ea typeface="ＭＳ Ｐゴシック" charset="0"/>
                <a:cs typeface="Trebuchet MS"/>
              </a:rPr>
              <a:t>IODP - ICDP outreach &amp; education activities?</a:t>
            </a:r>
          </a:p>
          <a:p>
            <a:pPr marL="114300" indent="0" eaLnBrk="1" hangingPunct="1">
              <a:buSzPct val="130000"/>
              <a:buNone/>
            </a:pPr>
            <a:endParaRPr lang="en-GB" sz="2000" dirty="0">
              <a:latin typeface="Trebuchet MS"/>
              <a:ea typeface="ＭＳ Ｐゴシック" charset="0"/>
              <a:cs typeface="Trebuchet MS"/>
            </a:endParaRPr>
          </a:p>
          <a:p>
            <a:pPr marL="457200" eaLnBrk="1" hangingPunct="1">
              <a:buSzPct val="130000"/>
            </a:pPr>
            <a:r>
              <a:rPr lang="en-GB" sz="1800" dirty="0" smtClean="0">
                <a:latin typeface="Trebuchet MS"/>
                <a:ea typeface="ＭＳ Ｐゴシック" charset="0"/>
                <a:cs typeface="Trebuchet MS"/>
              </a:rPr>
              <a:t>For scientists: ‘</a:t>
            </a:r>
            <a:r>
              <a:rPr lang="en-GB" sz="1800" i="1" dirty="0" smtClean="0">
                <a:latin typeface="Trebuchet MS"/>
                <a:ea typeface="ＭＳ Ｐゴシック" charset="0"/>
                <a:cs typeface="Trebuchet MS"/>
              </a:rPr>
              <a:t>Scientific Drilling</a:t>
            </a:r>
            <a:r>
              <a:rPr lang="en-GB" sz="1800" dirty="0" smtClean="0">
                <a:latin typeface="Trebuchet MS"/>
                <a:ea typeface="ＭＳ Ｐゴシック" charset="0"/>
                <a:cs typeface="Trebuchet MS"/>
              </a:rPr>
              <a:t>’, </a:t>
            </a:r>
            <a:r>
              <a:rPr lang="en-GB" sz="1800" dirty="0" err="1" smtClean="0">
                <a:latin typeface="Trebuchet MS"/>
                <a:ea typeface="ＭＳ Ｐゴシック" charset="0"/>
                <a:cs typeface="Trebuchet MS"/>
              </a:rPr>
              <a:t>MagellanPlus</a:t>
            </a:r>
            <a:r>
              <a:rPr lang="en-GB" sz="1800" dirty="0" smtClean="0">
                <a:latin typeface="Trebuchet MS"/>
                <a:ea typeface="ＭＳ Ｐゴシック" charset="0"/>
                <a:cs typeface="Trebuchet MS"/>
              </a:rPr>
              <a:t> and booths</a:t>
            </a:r>
          </a:p>
          <a:p>
            <a:pPr marL="457200" eaLnBrk="1" hangingPunct="1">
              <a:buSzPct val="130000"/>
            </a:pPr>
            <a:endParaRPr lang="en-GB" sz="1800" dirty="0" smtClean="0">
              <a:latin typeface="Trebuchet MS"/>
              <a:ea typeface="ＭＳ Ｐゴシック" charset="0"/>
              <a:cs typeface="Trebuchet MS"/>
            </a:endParaRPr>
          </a:p>
          <a:p>
            <a:pPr marL="457200" eaLnBrk="1" hangingPunct="1">
              <a:buSzPct val="130000"/>
            </a:pPr>
            <a:r>
              <a:rPr lang="en-GB" sz="1800" dirty="0" smtClean="0">
                <a:latin typeface="Trebuchet MS"/>
                <a:ea typeface="ＭＳ Ｐゴシック" charset="0"/>
                <a:cs typeface="Trebuchet MS"/>
              </a:rPr>
              <a:t>For students: Summer </a:t>
            </a:r>
            <a:r>
              <a:rPr lang="en-GB" sz="1800" dirty="0">
                <a:latin typeface="Trebuchet MS"/>
                <a:ea typeface="ＭＳ Ｐゴシック" charset="0"/>
                <a:cs typeface="Trebuchet MS"/>
              </a:rPr>
              <a:t>S</a:t>
            </a:r>
            <a:r>
              <a:rPr lang="en-GB" sz="1800" dirty="0" smtClean="0">
                <a:latin typeface="Trebuchet MS"/>
                <a:ea typeface="ＭＳ Ｐゴシック" charset="0"/>
                <a:cs typeface="Trebuchet MS"/>
              </a:rPr>
              <a:t>chool/Training </a:t>
            </a:r>
            <a:r>
              <a:rPr lang="en-GB" sz="1800" dirty="0">
                <a:latin typeface="Trebuchet MS"/>
                <a:ea typeface="ＭＳ Ｐゴシック" charset="0"/>
                <a:cs typeface="Trebuchet MS"/>
              </a:rPr>
              <a:t>C</a:t>
            </a:r>
            <a:r>
              <a:rPr lang="en-GB" sz="1800" dirty="0" smtClean="0">
                <a:latin typeface="Trebuchet MS"/>
                <a:ea typeface="ＭＳ Ｐゴシック" charset="0"/>
                <a:cs typeface="Trebuchet MS"/>
              </a:rPr>
              <a:t>ourse?</a:t>
            </a:r>
          </a:p>
          <a:p>
            <a:pPr marL="457200" eaLnBrk="1" hangingPunct="1">
              <a:buSzPct val="130000"/>
            </a:pPr>
            <a:endParaRPr lang="en-GB" sz="1800" dirty="0" smtClean="0">
              <a:latin typeface="Trebuchet MS"/>
              <a:ea typeface="ＭＳ Ｐゴシック" charset="0"/>
              <a:cs typeface="Trebuchet MS"/>
            </a:endParaRPr>
          </a:p>
          <a:p>
            <a:pPr marL="457200" eaLnBrk="1" hangingPunct="1">
              <a:buSzPct val="130000"/>
            </a:pPr>
            <a:r>
              <a:rPr lang="en-GB" sz="1800" dirty="0" smtClean="0">
                <a:latin typeface="Trebuchet MS"/>
                <a:ea typeface="ＭＳ Ｐゴシック" charset="0"/>
                <a:cs typeface="Trebuchet MS"/>
              </a:rPr>
              <a:t>For general public: </a:t>
            </a:r>
            <a:r>
              <a:rPr lang="en-GB" sz="1800" i="1" dirty="0" smtClean="0">
                <a:latin typeface="Trebuchet MS"/>
                <a:ea typeface="ＭＳ Ｐゴシック" charset="0"/>
                <a:cs typeface="Trebuchet MS"/>
              </a:rPr>
              <a:t>e.g.</a:t>
            </a:r>
            <a:r>
              <a:rPr lang="en-GB" sz="1800" dirty="0" smtClean="0">
                <a:latin typeface="Trebuchet MS"/>
                <a:ea typeface="ＭＳ Ｐゴシック" charset="0"/>
                <a:cs typeface="Trebuchet MS"/>
              </a:rPr>
              <a:t> IODP-ICDP day (in Erlangen), Researchers’ Night (Haifa)</a:t>
            </a:r>
          </a:p>
        </p:txBody>
      </p:sp>
      <p:sp>
        <p:nvSpPr>
          <p:cNvPr id="3" name="Rectangle 3"/>
          <p:cNvSpPr>
            <a:spLocks noChangeArrowheads="1"/>
          </p:cNvSpPr>
          <p:nvPr/>
        </p:nvSpPr>
        <p:spPr bwMode="auto">
          <a:xfrm>
            <a:off x="611188" y="228600"/>
            <a:ext cx="8137525" cy="543739"/>
          </a:xfrm>
          <a:prstGeom prst="rect">
            <a:avLst/>
          </a:prstGeom>
          <a:noFill/>
          <a:ln w="9525">
            <a:noFill/>
            <a:miter lim="800000"/>
            <a:headEnd/>
            <a:tailEnd/>
          </a:ln>
          <a:effectLst/>
          <a:extLst>
            <a:ext uri="{909E8E84-426E-40dd-AFC4-6F175D3DCCD1}">
              <a14:hiddenFill xmlns:a14="http://schemas.microsoft.com/office/drawing/2010/main">
                <a:solidFill>
                  <a:schemeClr val="bg1">
                    <a:alpha val="45000"/>
                  </a:scheme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dirty="0" smtClean="0">
                <a:solidFill>
                  <a:srgbClr val="1258B1"/>
                </a:solidFill>
                <a:latin typeface="GeoSlab703 Md BT"/>
                <a:cs typeface="GeoSlab703 Md BT"/>
              </a:rPr>
              <a:t> </a:t>
            </a:r>
            <a:r>
              <a:rPr lang="en-GB" sz="3200" b="0" dirty="0">
                <a:solidFill>
                  <a:srgbClr val="333399"/>
                </a:solidFill>
                <a:effectLst>
                  <a:outerShdw blurRad="50800" dist="38100" dir="2700000" algn="tl" rotWithShape="0">
                    <a:prstClr val="black">
                      <a:alpha val="40000"/>
                    </a:prstClr>
                  </a:outerShdw>
                </a:effectLst>
                <a:latin typeface="GeoSlab703 Md BT"/>
                <a:cs typeface="GeoSlab703 Md BT"/>
              </a:rPr>
              <a:t>7. Future collaborations</a:t>
            </a:r>
            <a:endParaRPr lang="en-GB" sz="3200" b="0" dirty="0">
              <a:solidFill>
                <a:srgbClr val="1258B1"/>
              </a:solidFill>
              <a:latin typeface="GeoSlab703 Md BT"/>
              <a:cs typeface="GeoSlab703 Md BT"/>
            </a:endParaRPr>
          </a:p>
        </p:txBody>
      </p:sp>
      <p:sp>
        <p:nvSpPr>
          <p:cNvPr id="4"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extLst>
      <p:ext uri="{BB962C8B-B14F-4D97-AF65-F5344CB8AC3E}">
        <p14:creationId xmlns:p14="http://schemas.microsoft.com/office/powerpoint/2010/main" val="15721158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323528" y="1124744"/>
            <a:ext cx="8424936" cy="4895850"/>
          </a:xfrm>
          <a:prstGeom prst="rect">
            <a:avLst/>
          </a:prstGeom>
        </p:spPr>
        <p:txBody>
          <a:bodyPr/>
          <a:lstStyle/>
          <a:p>
            <a:pPr marL="0" eaLnBrk="1" hangingPunct="1">
              <a:spcBef>
                <a:spcPts val="600"/>
              </a:spcBef>
              <a:spcAft>
                <a:spcPts val="600"/>
              </a:spcAft>
              <a:buSzPct val="120000"/>
              <a:defRPr/>
            </a:pPr>
            <a:r>
              <a:rPr lang="fr-FR" sz="2000" b="1" dirty="0" smtClean="0">
                <a:latin typeface="Trebuchet MS"/>
                <a:cs typeface="Trebuchet MS"/>
              </a:rPr>
              <a:t>ECORD </a:t>
            </a:r>
            <a:r>
              <a:rPr lang="fr-FR" sz="2000" b="1" dirty="0" err="1" smtClean="0">
                <a:latin typeface="Trebuchet MS"/>
                <a:cs typeface="Trebuchet MS"/>
              </a:rPr>
              <a:t>Wikipedia</a:t>
            </a:r>
            <a:r>
              <a:rPr lang="fr-FR" sz="2000" b="1" dirty="0" smtClean="0">
                <a:latin typeface="Trebuchet MS"/>
                <a:cs typeface="Trebuchet MS"/>
              </a:rPr>
              <a:t>: </a:t>
            </a:r>
            <a:r>
              <a:rPr lang="fr-FR" sz="2000" dirty="0" smtClean="0">
                <a:latin typeface="Trebuchet MS"/>
                <a:cs typeface="Trebuchet MS"/>
                <a:hlinkClick r:id="rId3"/>
              </a:rPr>
              <a:t>http://en.wikipedia.org/wiki/ECORD </a:t>
            </a:r>
            <a:r>
              <a:rPr lang="fr-FR" sz="2000" b="1" dirty="0" smtClean="0">
                <a:solidFill>
                  <a:srgbClr val="FF0000"/>
                </a:solidFill>
                <a:latin typeface="Trebuchet MS"/>
                <a:cs typeface="Trebuchet MS"/>
              </a:rPr>
              <a:t>=&gt;</a:t>
            </a:r>
            <a:r>
              <a:rPr lang="fr-FR" sz="2000" dirty="0" smtClean="0">
                <a:latin typeface="Trebuchet MS"/>
                <a:cs typeface="Trebuchet MS"/>
              </a:rPr>
              <a:t> EMA</a:t>
            </a:r>
          </a:p>
          <a:p>
            <a:pPr marL="0" eaLnBrk="1" hangingPunct="1">
              <a:spcBef>
                <a:spcPts val="600"/>
              </a:spcBef>
              <a:spcAft>
                <a:spcPts val="600"/>
              </a:spcAft>
              <a:buSzPct val="120000"/>
              <a:defRPr/>
            </a:pPr>
            <a:r>
              <a:rPr lang="fr-FR" sz="2000" b="1" dirty="0" smtClean="0">
                <a:latin typeface="Trebuchet MS"/>
                <a:cs typeface="Trebuchet MS"/>
              </a:rPr>
              <a:t>ECORD </a:t>
            </a:r>
            <a:r>
              <a:rPr lang="fr-FR" sz="2000" b="1" dirty="0" err="1" smtClean="0">
                <a:latin typeface="Trebuchet MS"/>
                <a:cs typeface="Trebuchet MS"/>
              </a:rPr>
              <a:t>websites</a:t>
            </a:r>
            <a:endParaRPr lang="fr-FR" sz="2000" b="1" dirty="0" smtClean="0">
              <a:latin typeface="Trebuchet MS"/>
              <a:cs typeface="Trebuchet MS"/>
            </a:endParaRPr>
          </a:p>
          <a:p>
            <a:pPr marL="636750" lvl="2" indent="-285750" eaLnBrk="1" hangingPunct="1">
              <a:spcBef>
                <a:spcPts val="600"/>
              </a:spcBef>
              <a:spcAft>
                <a:spcPts val="600"/>
              </a:spcAft>
              <a:buClr>
                <a:srgbClr val="1166B1"/>
              </a:buClr>
              <a:buSzPct val="90000"/>
              <a:buFont typeface="Courier New"/>
              <a:buChar char="o"/>
              <a:defRPr/>
            </a:pPr>
            <a:r>
              <a:rPr lang="fr-FR" sz="1800" dirty="0" smtClean="0">
                <a:latin typeface="Trebuchet MS"/>
                <a:cs typeface="Trebuchet MS"/>
              </a:rPr>
              <a:t>ECORD </a:t>
            </a:r>
            <a:r>
              <a:rPr lang="fr-FR" sz="1800" dirty="0">
                <a:latin typeface="Trebuchet MS"/>
                <a:cs typeface="Trebuchet MS"/>
              </a:rPr>
              <a:t>-&gt; </a:t>
            </a:r>
            <a:r>
              <a:rPr lang="fr-FR" sz="1800" dirty="0" smtClean="0">
                <a:latin typeface="Trebuchet MS"/>
                <a:cs typeface="Trebuchet MS"/>
                <a:hlinkClick r:id="rId4"/>
              </a:rPr>
              <a:t>http://www.ecord.org/</a:t>
            </a:r>
            <a:endParaRPr lang="fr-FR" sz="1800" dirty="0" smtClean="0">
              <a:latin typeface="Trebuchet MS"/>
              <a:cs typeface="Trebuchet MS"/>
            </a:endParaRPr>
          </a:p>
          <a:p>
            <a:pPr marL="636750" lvl="2" indent="-285750" eaLnBrk="1" hangingPunct="1">
              <a:spcBef>
                <a:spcPts val="600"/>
              </a:spcBef>
              <a:spcAft>
                <a:spcPts val="600"/>
              </a:spcAft>
              <a:buClr>
                <a:srgbClr val="1166B1"/>
              </a:buClr>
              <a:buSzPct val="90000"/>
              <a:buFont typeface="Courier New"/>
              <a:buChar char="o"/>
              <a:defRPr/>
            </a:pPr>
            <a:r>
              <a:rPr lang="fr-FR" sz="1800" dirty="0" smtClean="0">
                <a:latin typeface="Trebuchet MS"/>
                <a:cs typeface="Trebuchet MS"/>
              </a:rPr>
              <a:t>ESO -&gt; </a:t>
            </a:r>
            <a:r>
              <a:rPr lang="fr-FR" sz="1800" dirty="0" smtClean="0">
                <a:latin typeface="Trebuchet MS"/>
                <a:cs typeface="Trebuchet MS"/>
                <a:hlinkClick r:id="rId5"/>
              </a:rPr>
              <a:t>http://www.eso.ecord.org/</a:t>
            </a:r>
            <a:endParaRPr lang="fr-FR" sz="1800" dirty="0" smtClean="0">
              <a:latin typeface="Trebuchet MS"/>
              <a:cs typeface="Trebuchet MS"/>
            </a:endParaRPr>
          </a:p>
          <a:p>
            <a:pPr marL="636750" lvl="2" indent="-285750" eaLnBrk="1" hangingPunct="1">
              <a:spcBef>
                <a:spcPts val="600"/>
              </a:spcBef>
              <a:spcAft>
                <a:spcPts val="600"/>
              </a:spcAft>
              <a:buClr>
                <a:srgbClr val="1166B1"/>
              </a:buClr>
              <a:buSzPct val="90000"/>
              <a:buFont typeface="Courier New"/>
              <a:buChar char="o"/>
              <a:defRPr/>
            </a:pPr>
            <a:r>
              <a:rPr lang="fr-FR" sz="1800" dirty="0" smtClean="0">
                <a:latin typeface="Trebuchet MS"/>
                <a:cs typeface="Trebuchet MS"/>
              </a:rPr>
              <a:t>ESSAC -&gt; </a:t>
            </a:r>
            <a:r>
              <a:rPr lang="fr-FR" sz="1800" dirty="0" smtClean="0">
                <a:latin typeface="Trebuchet MS"/>
                <a:cs typeface="Trebuchet MS"/>
                <a:hlinkClick r:id="rId6"/>
              </a:rPr>
              <a:t>http://www.essac.ecord.org</a:t>
            </a:r>
            <a:endParaRPr lang="fr-FR" sz="1800" dirty="0">
              <a:latin typeface="Trebuchet MS"/>
              <a:cs typeface="Trebuchet MS"/>
            </a:endParaRPr>
          </a:p>
          <a:p>
            <a:pPr marL="636750" lvl="2" indent="-285750" eaLnBrk="1" hangingPunct="1">
              <a:spcBef>
                <a:spcPts val="600"/>
              </a:spcBef>
              <a:spcAft>
                <a:spcPts val="600"/>
              </a:spcAft>
              <a:buClr>
                <a:srgbClr val="1166B1"/>
              </a:buClr>
              <a:buSzPct val="90000"/>
              <a:buFont typeface="Courier New"/>
              <a:buChar char="o"/>
              <a:defRPr/>
            </a:pPr>
            <a:r>
              <a:rPr lang="fr-FR" sz="1800" dirty="0" err="1" smtClean="0">
                <a:latin typeface="Trebuchet MS"/>
                <a:cs typeface="Trebuchet MS"/>
              </a:rPr>
              <a:t>Need</a:t>
            </a:r>
            <a:r>
              <a:rPr lang="fr-FR" sz="1800" dirty="0" smtClean="0">
                <a:latin typeface="Trebuchet MS"/>
                <a:cs typeface="Trebuchet MS"/>
              </a:rPr>
              <a:t> for an ECORD style guide </a:t>
            </a:r>
          </a:p>
          <a:p>
            <a:pPr marL="0" eaLnBrk="1" hangingPunct="1">
              <a:spcBef>
                <a:spcPts val="600"/>
              </a:spcBef>
              <a:spcAft>
                <a:spcPts val="600"/>
              </a:spcAft>
              <a:buSzPct val="120000"/>
              <a:buFont typeface="Arial"/>
              <a:buChar char="•"/>
              <a:defRPr/>
            </a:pPr>
            <a:r>
              <a:rPr lang="fr-FR" sz="2000" b="1" dirty="0" smtClean="0">
                <a:latin typeface="Trebuchet MS"/>
                <a:cs typeface="Trebuchet MS"/>
              </a:rPr>
              <a:t>Social networks</a:t>
            </a: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41987" name="Rectangle 3"/>
          <p:cNvSpPr>
            <a:spLocks noChangeArrowheads="1"/>
          </p:cNvSpPr>
          <p:nvPr/>
        </p:nvSpPr>
        <p:spPr bwMode="auto">
          <a:xfrm>
            <a:off x="611188" y="228600"/>
            <a:ext cx="81375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20000"/>
              </a:spcBef>
              <a:buClr>
                <a:srgbClr val="EE7C1B"/>
              </a:buClr>
            </a:pPr>
            <a:r>
              <a:rPr lang="en-GB" sz="3200" b="0" dirty="0">
                <a:solidFill>
                  <a:srgbClr val="000090"/>
                </a:solidFill>
                <a:effectLst>
                  <a:outerShdw blurRad="50800" dist="38100" dir="2700000" algn="tl" rotWithShape="0">
                    <a:prstClr val="black">
                      <a:alpha val="40000"/>
                    </a:prstClr>
                  </a:outerShdw>
                </a:effectLst>
                <a:latin typeface="GeoSlab703 Md BT" charset="0"/>
                <a:cs typeface="GeoSlab703 Md BT" charset="0"/>
              </a:rPr>
              <a:t>6. </a:t>
            </a:r>
            <a:r>
              <a:rPr lang="en-GB" sz="3200" b="0" dirty="0" smtClean="0">
                <a:solidFill>
                  <a:srgbClr val="000090"/>
                </a:solidFill>
                <a:effectLst>
                  <a:outerShdw blurRad="50800" dist="38100" dir="2700000" algn="tl" rotWithShape="0">
                    <a:prstClr val="black">
                      <a:alpha val="40000"/>
                    </a:prstClr>
                  </a:outerShdw>
                </a:effectLst>
                <a:latin typeface="GeoSlab703 Md BT" charset="0"/>
                <a:cs typeface="GeoSlab703 Md BT" charset="0"/>
              </a:rPr>
              <a:t>ECORD and ICDP online</a:t>
            </a:r>
            <a:endParaRPr lang="en-GB" sz="3200" b="0" dirty="0">
              <a:solidFill>
                <a:srgbClr val="000090"/>
              </a:solidFill>
              <a:effectLst>
                <a:outerShdw blurRad="50800" dist="38100" dir="2700000" algn="tl" rotWithShape="0">
                  <a:prstClr val="black">
                    <a:alpha val="40000"/>
                  </a:prstClr>
                </a:outerShdw>
              </a:effectLst>
              <a:latin typeface="GeoSlab703 Md BT" charset="0"/>
              <a:cs typeface="GeoSlab703 Md BT" charset="0"/>
            </a:endParaRP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
        <p:nvSpPr>
          <p:cNvPr id="2" name="Rectangle 1"/>
          <p:cNvSpPr/>
          <p:nvPr/>
        </p:nvSpPr>
        <p:spPr>
          <a:xfrm>
            <a:off x="467544" y="5877272"/>
            <a:ext cx="3318186" cy="461665"/>
          </a:xfrm>
          <a:prstGeom prst="rect">
            <a:avLst/>
          </a:prstGeom>
        </p:spPr>
        <p:txBody>
          <a:bodyPr wrap="none">
            <a:spAutoFit/>
          </a:bodyPr>
          <a:lstStyle/>
          <a:p>
            <a:r>
              <a:rPr lang="fr-FR" sz="2400" dirty="0" smtClean="0">
                <a:solidFill>
                  <a:srgbClr val="008000"/>
                </a:solidFill>
                <a:latin typeface="Trebuchet MS"/>
                <a:cs typeface="Trebuchet MS"/>
              </a:rPr>
              <a:t>ESSAC </a:t>
            </a:r>
            <a:r>
              <a:rPr lang="fr-FR" sz="2400" dirty="0" err="1" smtClean="0">
                <a:solidFill>
                  <a:srgbClr val="008000"/>
                </a:solidFill>
                <a:latin typeface="Trebuchet MS"/>
                <a:cs typeface="Trebuchet MS"/>
              </a:rPr>
              <a:t>facebook</a:t>
            </a:r>
            <a:r>
              <a:rPr lang="fr-FR" sz="2400" dirty="0" smtClean="0">
                <a:solidFill>
                  <a:srgbClr val="008000"/>
                </a:solidFill>
                <a:latin typeface="Trebuchet MS"/>
                <a:cs typeface="Trebuchet MS"/>
              </a:rPr>
              <a:t> (244)</a:t>
            </a:r>
            <a:endParaRPr lang="fr-FR" sz="2400" dirty="0">
              <a:solidFill>
                <a:srgbClr val="008000"/>
              </a:solidFill>
            </a:endParaRPr>
          </a:p>
        </p:txBody>
      </p:sp>
      <p:sp>
        <p:nvSpPr>
          <p:cNvPr id="3" name="Rectangle 2"/>
          <p:cNvSpPr/>
          <p:nvPr/>
        </p:nvSpPr>
        <p:spPr>
          <a:xfrm>
            <a:off x="5292080" y="5877272"/>
            <a:ext cx="3110196" cy="461665"/>
          </a:xfrm>
          <a:prstGeom prst="rect">
            <a:avLst/>
          </a:prstGeom>
        </p:spPr>
        <p:txBody>
          <a:bodyPr wrap="none">
            <a:spAutoFit/>
          </a:bodyPr>
          <a:lstStyle/>
          <a:p>
            <a:r>
              <a:rPr lang="fr-FR" sz="2400" dirty="0" smtClean="0">
                <a:solidFill>
                  <a:srgbClr val="008000"/>
                </a:solidFill>
                <a:latin typeface="Trebuchet MS"/>
                <a:cs typeface="Trebuchet MS"/>
              </a:rPr>
              <a:t>ECORD </a:t>
            </a:r>
            <a:r>
              <a:rPr lang="fr-FR" sz="2400" dirty="0" err="1" smtClean="0">
                <a:solidFill>
                  <a:srgbClr val="008000"/>
                </a:solidFill>
                <a:latin typeface="Trebuchet MS"/>
                <a:cs typeface="Trebuchet MS"/>
              </a:rPr>
              <a:t>twitter</a:t>
            </a:r>
            <a:r>
              <a:rPr lang="fr-FR" sz="2400" dirty="0" smtClean="0">
                <a:solidFill>
                  <a:srgbClr val="008000"/>
                </a:solidFill>
                <a:latin typeface="Trebuchet MS"/>
                <a:cs typeface="Trebuchet MS"/>
              </a:rPr>
              <a:t> </a:t>
            </a:r>
            <a:r>
              <a:rPr lang="fr-FR" sz="2400" smtClean="0">
                <a:solidFill>
                  <a:srgbClr val="008000"/>
                </a:solidFill>
                <a:latin typeface="Trebuchet MS"/>
                <a:cs typeface="Trebuchet MS"/>
              </a:rPr>
              <a:t>(387)</a:t>
            </a:r>
            <a:endParaRPr lang="fr-FR" sz="2400" dirty="0">
              <a:solidFill>
                <a:srgbClr val="008000"/>
              </a:solidFill>
            </a:endParaRPr>
          </a:p>
        </p:txBody>
      </p:sp>
      <p:pic>
        <p:nvPicPr>
          <p:cNvPr id="4" name="Image 3" descr="ESSAC-FB.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80" y="4221088"/>
            <a:ext cx="4067944" cy="1641125"/>
          </a:xfrm>
          <a:prstGeom prst="rect">
            <a:avLst/>
          </a:prstGeom>
          <a:effectLst>
            <a:outerShdw blurRad="50800" dist="38100" dir="2700000" algn="tl" rotWithShape="0">
              <a:prstClr val="black">
                <a:alpha val="40000"/>
              </a:prstClr>
            </a:outerShdw>
          </a:effectLst>
        </p:spPr>
      </p:pic>
      <p:pic>
        <p:nvPicPr>
          <p:cNvPr id="12" name="Image 11" descr="ecord-twitter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9991" y="4221088"/>
            <a:ext cx="4404373" cy="1512168"/>
          </a:xfrm>
          <a:prstGeom prst="rect">
            <a:avLst/>
          </a:prstGeom>
          <a:effectLst>
            <a:outerShdw blurRad="50800" dist="38100" dir="2700000" algn="tl"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09600" y="908720"/>
            <a:ext cx="8153400" cy="4895850"/>
          </a:xfrm>
          <a:prstGeom prst="rect">
            <a:avLst/>
          </a:prstGeom>
        </p:spPr>
        <p:txBody>
          <a:bodyPr/>
          <a:lstStyle/>
          <a:p>
            <a:pPr marL="342900" lvl="1" indent="-342900" eaLnBrk="1" hangingPunct="1">
              <a:lnSpc>
                <a:spcPct val="90000"/>
              </a:lnSpc>
              <a:buSzPct val="120000"/>
              <a:buNone/>
              <a:defRPr/>
            </a:pPr>
            <a:r>
              <a:rPr lang="fr-FR" sz="1800" b="1" dirty="0" smtClean="0">
                <a:latin typeface="Helvetica" charset="0"/>
                <a:cs typeface="+mn-cs"/>
              </a:rPr>
              <a:t>	</a:t>
            </a:r>
          </a:p>
          <a:p>
            <a:pPr marL="342900" lvl="1" indent="-342900" eaLnBrk="1" hangingPunct="1">
              <a:lnSpc>
                <a:spcPct val="90000"/>
              </a:lnSpc>
              <a:buSzPct val="120000"/>
              <a:buNone/>
              <a:defRPr/>
            </a:pPr>
            <a:r>
              <a:rPr lang="fr-FR" sz="2400" b="1" dirty="0" smtClean="0">
                <a:latin typeface="Trebuchet MS"/>
                <a:cs typeface="Trebuchet MS"/>
              </a:rPr>
              <a:t>ECORD</a:t>
            </a:r>
            <a:r>
              <a:rPr lang="fr-FR" sz="2400" b="1" dirty="0">
                <a:latin typeface="Trebuchet MS"/>
                <a:cs typeface="Trebuchet MS"/>
              </a:rPr>
              <a:t>/IODP science publications</a:t>
            </a:r>
            <a:endParaRPr lang="fr-FR" sz="2400" dirty="0">
              <a:latin typeface="Trebuchet MS"/>
              <a:cs typeface="Trebuchet MS"/>
            </a:endParaRPr>
          </a:p>
          <a:p>
            <a:pPr marL="457200" lvl="1" indent="0" eaLnBrk="1" hangingPunct="1">
              <a:lnSpc>
                <a:spcPct val="90000"/>
              </a:lnSpc>
              <a:buSzPct val="100000"/>
              <a:buNone/>
              <a:defRPr/>
            </a:pPr>
            <a:endParaRPr lang="fr-FR" sz="1800" dirty="0">
              <a:latin typeface="Trebuchet MS"/>
              <a:cs typeface="Trebuchet MS"/>
            </a:endParaRPr>
          </a:p>
          <a:p>
            <a:pPr marL="800100" lvl="1" indent="-342900" eaLnBrk="1" hangingPunct="1">
              <a:lnSpc>
                <a:spcPct val="90000"/>
              </a:lnSpc>
              <a:buSzPct val="100000"/>
              <a:buFont typeface="+mj-lt"/>
              <a:buAutoNum type="arabicPeriod"/>
              <a:defRPr/>
            </a:pPr>
            <a:r>
              <a:rPr lang="fr-FR" sz="1800" dirty="0" smtClean="0">
                <a:latin typeface="Trebuchet MS"/>
                <a:cs typeface="Trebuchet MS"/>
              </a:rPr>
              <a:t>Collection </a:t>
            </a:r>
            <a:r>
              <a:rPr lang="fr-FR" sz="1800" dirty="0">
                <a:latin typeface="Trebuchet MS"/>
                <a:cs typeface="Trebuchet MS"/>
              </a:rPr>
              <a:t>of citations (via reports, Google </a:t>
            </a:r>
            <a:r>
              <a:rPr lang="fr-FR" sz="1800" dirty="0" err="1">
                <a:latin typeface="Trebuchet MS"/>
                <a:cs typeface="Trebuchet MS"/>
              </a:rPr>
              <a:t>scholar</a:t>
            </a:r>
            <a:r>
              <a:rPr lang="fr-FR" sz="1800" dirty="0">
                <a:latin typeface="Trebuchet MS"/>
                <a:cs typeface="Trebuchet MS"/>
              </a:rPr>
              <a:t>, </a:t>
            </a:r>
            <a:r>
              <a:rPr lang="fr-FR" sz="1800" dirty="0" err="1">
                <a:latin typeface="Trebuchet MS"/>
                <a:cs typeface="Trebuchet MS"/>
              </a:rPr>
              <a:t>Crossref</a:t>
            </a:r>
            <a:r>
              <a:rPr lang="fr-FR" sz="1800" dirty="0">
                <a:latin typeface="Trebuchet MS"/>
                <a:cs typeface="Trebuchet MS"/>
              </a:rPr>
              <a:t> , Web of science, etc.) </a:t>
            </a:r>
            <a:r>
              <a:rPr lang="fr-FR" sz="1800" dirty="0" err="1">
                <a:latin typeface="Trebuchet MS"/>
                <a:cs typeface="Trebuchet MS"/>
              </a:rPr>
              <a:t>with</a:t>
            </a:r>
            <a:r>
              <a:rPr lang="fr-FR" sz="1800" dirty="0">
                <a:latin typeface="Trebuchet MS"/>
                <a:cs typeface="Trebuchet MS"/>
              </a:rPr>
              <a:t> </a:t>
            </a:r>
            <a:r>
              <a:rPr lang="fr-FR" sz="1800" dirty="0" err="1">
                <a:latin typeface="Trebuchet MS"/>
                <a:cs typeface="Trebuchet MS"/>
              </a:rPr>
              <a:t>appropriate</a:t>
            </a:r>
            <a:r>
              <a:rPr lang="fr-FR" sz="1800" dirty="0">
                <a:latin typeface="Trebuchet MS"/>
                <a:cs typeface="Trebuchet MS"/>
              </a:rPr>
              <a:t> format (</a:t>
            </a:r>
            <a:r>
              <a:rPr lang="fr-FR" sz="1800" dirty="0" err="1">
                <a:latin typeface="Trebuchet MS"/>
                <a:cs typeface="Trebuchet MS"/>
              </a:rPr>
              <a:t>e.g</a:t>
            </a:r>
            <a:r>
              <a:rPr lang="fr-FR" sz="1800" dirty="0">
                <a:latin typeface="Trebuchet MS"/>
                <a:cs typeface="Trebuchet MS"/>
              </a:rPr>
              <a:t>. </a:t>
            </a:r>
            <a:r>
              <a:rPr lang="fr-FR" sz="1800" dirty="0" err="1">
                <a:latin typeface="Trebuchet MS"/>
                <a:cs typeface="Trebuchet MS"/>
              </a:rPr>
              <a:t>doi</a:t>
            </a:r>
            <a:r>
              <a:rPr lang="fr-FR" sz="1800" dirty="0">
                <a:latin typeface="Trebuchet MS"/>
                <a:cs typeface="Trebuchet MS"/>
              </a:rPr>
              <a:t>) to </a:t>
            </a:r>
            <a:r>
              <a:rPr lang="fr-FR" sz="1800" dirty="0" err="1">
                <a:latin typeface="Trebuchet MS"/>
                <a:cs typeface="Trebuchet MS"/>
              </a:rPr>
              <a:t>be</a:t>
            </a:r>
            <a:r>
              <a:rPr lang="fr-FR" sz="1800" dirty="0">
                <a:latin typeface="Trebuchet MS"/>
                <a:cs typeface="Trebuchet MS"/>
              </a:rPr>
              <a:t> </a:t>
            </a:r>
            <a:r>
              <a:rPr lang="fr-FR" sz="1800" dirty="0" err="1">
                <a:latin typeface="Trebuchet MS"/>
                <a:cs typeface="Trebuchet MS"/>
              </a:rPr>
              <a:t>exported</a:t>
            </a:r>
            <a:r>
              <a:rPr lang="fr-FR" sz="1800" dirty="0">
                <a:latin typeface="Trebuchet MS"/>
                <a:cs typeface="Trebuchet MS"/>
              </a:rPr>
              <a:t>,</a:t>
            </a:r>
          </a:p>
          <a:p>
            <a:pPr marL="800100" lvl="1" indent="-342900" eaLnBrk="1" hangingPunct="1">
              <a:lnSpc>
                <a:spcPct val="90000"/>
              </a:lnSpc>
              <a:buSzPct val="100000"/>
              <a:buFont typeface="+mj-lt"/>
              <a:buAutoNum type="arabicPeriod"/>
              <a:defRPr/>
            </a:pPr>
            <a:r>
              <a:rPr lang="fr-FR" sz="1800" dirty="0" err="1" smtClean="0">
                <a:latin typeface="Trebuchet MS"/>
                <a:cs typeface="Trebuchet MS"/>
              </a:rPr>
              <a:t>Creating</a:t>
            </a:r>
            <a:r>
              <a:rPr lang="fr-FR" sz="1800" dirty="0" smtClean="0">
                <a:latin typeface="Trebuchet MS"/>
                <a:cs typeface="Trebuchet MS"/>
              </a:rPr>
              <a:t> </a:t>
            </a:r>
            <a:r>
              <a:rPr lang="fr-FR" sz="1800" dirty="0">
                <a:latin typeface="Trebuchet MS"/>
                <a:cs typeface="Trebuchet MS"/>
              </a:rPr>
              <a:t>and </a:t>
            </a:r>
            <a:r>
              <a:rPr lang="fr-FR" sz="1800" dirty="0" err="1">
                <a:latin typeface="Trebuchet MS"/>
                <a:cs typeface="Trebuchet MS"/>
              </a:rPr>
              <a:t>feeding</a:t>
            </a:r>
            <a:r>
              <a:rPr lang="fr-FR" sz="1800" dirty="0">
                <a:latin typeface="Trebuchet MS"/>
                <a:cs typeface="Trebuchet MS"/>
              </a:rPr>
              <a:t> the </a:t>
            </a:r>
            <a:r>
              <a:rPr lang="fr-FR" sz="1800" dirty="0" err="1">
                <a:latin typeface="Trebuchet MS"/>
                <a:cs typeface="Trebuchet MS"/>
              </a:rPr>
              <a:t>database</a:t>
            </a:r>
            <a:r>
              <a:rPr lang="fr-FR" sz="1800" dirty="0">
                <a:latin typeface="Trebuchet MS"/>
                <a:cs typeface="Trebuchet MS"/>
              </a:rPr>
              <a:t>,</a:t>
            </a:r>
          </a:p>
          <a:p>
            <a:pPr marL="800100" lvl="1" indent="-342900" eaLnBrk="1" hangingPunct="1">
              <a:lnSpc>
                <a:spcPct val="90000"/>
              </a:lnSpc>
              <a:buSzPct val="100000"/>
              <a:buFont typeface="+mj-lt"/>
              <a:buAutoNum type="arabicPeriod"/>
              <a:defRPr/>
            </a:pPr>
            <a:r>
              <a:rPr lang="fr-FR" sz="1800" dirty="0">
                <a:latin typeface="Trebuchet MS"/>
                <a:cs typeface="Trebuchet MS"/>
              </a:rPr>
              <a:t>Post the </a:t>
            </a:r>
            <a:r>
              <a:rPr lang="fr-FR" sz="1800" dirty="0" err="1">
                <a:latin typeface="Trebuchet MS"/>
                <a:cs typeface="Trebuchet MS"/>
              </a:rPr>
              <a:t>list</a:t>
            </a:r>
            <a:r>
              <a:rPr lang="fr-FR" sz="1800" dirty="0">
                <a:latin typeface="Trebuchet MS"/>
                <a:cs typeface="Trebuchet MS"/>
              </a:rPr>
              <a:t> of citations + </a:t>
            </a:r>
            <a:r>
              <a:rPr lang="fr-FR" sz="1800" dirty="0" err="1">
                <a:latin typeface="Trebuchet MS"/>
                <a:cs typeface="Trebuchet MS"/>
              </a:rPr>
              <a:t>search</a:t>
            </a:r>
            <a:r>
              <a:rPr lang="fr-FR" sz="1800" dirty="0">
                <a:latin typeface="Trebuchet MS"/>
                <a:cs typeface="Trebuchet MS"/>
              </a:rPr>
              <a:t> the </a:t>
            </a:r>
            <a:r>
              <a:rPr lang="fr-FR" sz="1800" dirty="0" err="1">
                <a:latin typeface="Trebuchet MS"/>
                <a:cs typeface="Trebuchet MS"/>
              </a:rPr>
              <a:t>database</a:t>
            </a:r>
            <a:r>
              <a:rPr lang="fr-FR" sz="1800" dirty="0">
                <a:latin typeface="Trebuchet MS"/>
                <a:cs typeface="Trebuchet MS"/>
              </a:rPr>
              <a:t> on </a:t>
            </a:r>
            <a:r>
              <a:rPr lang="fr-FR" sz="1800" dirty="0" err="1">
                <a:latin typeface="Trebuchet MS"/>
                <a:cs typeface="Trebuchet MS"/>
              </a:rPr>
              <a:t>ecord.org</a:t>
            </a:r>
            <a:r>
              <a:rPr lang="fr-FR" sz="1800" dirty="0">
                <a:latin typeface="Trebuchet MS"/>
                <a:cs typeface="Trebuchet MS"/>
              </a:rPr>
              <a:t>.</a:t>
            </a:r>
          </a:p>
          <a:p>
            <a:pPr marL="457200" lvl="1" indent="0" eaLnBrk="1" hangingPunct="1">
              <a:lnSpc>
                <a:spcPct val="90000"/>
              </a:lnSpc>
              <a:buSzPct val="120000"/>
              <a:buNone/>
              <a:defRPr/>
            </a:pPr>
            <a:endParaRPr lang="fr-FR" sz="1800" b="1" dirty="0">
              <a:latin typeface="Trebuchet MS"/>
              <a:cs typeface="Trebuchet MS"/>
            </a:endParaRPr>
          </a:p>
          <a:p>
            <a:pPr marL="457200" lvl="1" indent="0" eaLnBrk="1" hangingPunct="1">
              <a:lnSpc>
                <a:spcPct val="90000"/>
              </a:lnSpc>
              <a:buSzPct val="100000"/>
              <a:buFontTx/>
              <a:buNone/>
              <a:defRPr/>
            </a:pPr>
            <a:r>
              <a:rPr lang="fr-FR" sz="1800" dirty="0" smtClean="0">
                <a:latin typeface="Trebuchet MS"/>
                <a:cs typeface="Trebuchet MS"/>
              </a:rPr>
              <a:t>In </a:t>
            </a:r>
            <a:r>
              <a:rPr lang="fr-FR" sz="1800" dirty="0" err="1" smtClean="0">
                <a:latin typeface="Trebuchet MS"/>
                <a:cs typeface="Trebuchet MS"/>
              </a:rPr>
              <a:t>progress</a:t>
            </a:r>
            <a:r>
              <a:rPr lang="fr-FR" sz="1800" dirty="0" smtClean="0">
                <a:latin typeface="Trebuchet MS"/>
                <a:cs typeface="Trebuchet MS"/>
              </a:rPr>
              <a:t>:</a:t>
            </a:r>
          </a:p>
          <a:p>
            <a:pPr lvl="1" eaLnBrk="1" hangingPunct="1">
              <a:spcBef>
                <a:spcPts val="600"/>
              </a:spcBef>
              <a:buClr>
                <a:srgbClr val="1166B1"/>
              </a:buClr>
              <a:buSzPct val="120000"/>
              <a:buFont typeface="Arial"/>
              <a:buChar char="•"/>
              <a:defRPr/>
            </a:pPr>
            <a:r>
              <a:rPr lang="fr-FR" sz="1800" dirty="0" smtClean="0">
                <a:latin typeface="Trebuchet MS"/>
                <a:cs typeface="Trebuchet MS"/>
              </a:rPr>
              <a:t>ESSAC has </a:t>
            </a:r>
            <a:r>
              <a:rPr lang="fr-FR" sz="1800" dirty="0" err="1" smtClean="0">
                <a:latin typeface="Trebuchet MS"/>
                <a:cs typeface="Trebuchet MS"/>
              </a:rPr>
              <a:t>established</a:t>
            </a:r>
            <a:r>
              <a:rPr lang="fr-FR" sz="1800" dirty="0" smtClean="0">
                <a:latin typeface="Trebuchet MS"/>
                <a:cs typeface="Trebuchet MS"/>
              </a:rPr>
              <a:t>  </a:t>
            </a:r>
            <a:r>
              <a:rPr lang="fr-FR" sz="1800" dirty="0" err="1" smtClean="0">
                <a:latin typeface="Trebuchet MS"/>
                <a:cs typeface="Trebuchet MS"/>
              </a:rPr>
              <a:t>lists</a:t>
            </a:r>
            <a:r>
              <a:rPr lang="fr-FR" sz="1800" dirty="0" smtClean="0">
                <a:latin typeface="Trebuchet MS"/>
                <a:cs typeface="Trebuchet MS"/>
              </a:rPr>
              <a:t> of publications </a:t>
            </a:r>
            <a:r>
              <a:rPr lang="fr-FR" sz="1800" dirty="0" err="1" smtClean="0">
                <a:latin typeface="Trebuchet MS"/>
                <a:cs typeface="Trebuchet MS"/>
              </a:rPr>
              <a:t>with</a:t>
            </a:r>
            <a:r>
              <a:rPr lang="fr-FR" sz="1800" dirty="0" smtClean="0">
                <a:latin typeface="Trebuchet MS"/>
                <a:cs typeface="Trebuchet MS"/>
              </a:rPr>
              <a:t> help </a:t>
            </a:r>
            <a:r>
              <a:rPr lang="fr-FR" sz="1800" dirty="0" err="1">
                <a:latin typeface="Trebuchet MS"/>
                <a:cs typeface="Trebuchet MS"/>
              </a:rPr>
              <a:t>provided</a:t>
            </a:r>
            <a:r>
              <a:rPr lang="fr-FR" sz="1800" dirty="0">
                <a:latin typeface="Trebuchet MS"/>
                <a:cs typeface="Trebuchet MS"/>
              </a:rPr>
              <a:t> by national </a:t>
            </a:r>
            <a:r>
              <a:rPr lang="fr-FR" sz="1800" dirty="0" smtClean="0">
                <a:latin typeface="Trebuchet MS"/>
                <a:cs typeface="Trebuchet MS"/>
              </a:rPr>
              <a:t>offices</a:t>
            </a:r>
            <a:endParaRPr lang="fr-FR" sz="1800" dirty="0" smtClean="0">
              <a:solidFill>
                <a:srgbClr val="CC0000"/>
              </a:solidFill>
              <a:latin typeface="Trebuchet MS"/>
              <a:cs typeface="Trebuchet MS"/>
            </a:endParaRPr>
          </a:p>
          <a:p>
            <a:pPr lvl="1" eaLnBrk="1" hangingPunct="1">
              <a:spcBef>
                <a:spcPts val="600"/>
              </a:spcBef>
              <a:buClr>
                <a:srgbClr val="1166B1"/>
              </a:buClr>
              <a:buSzPct val="120000"/>
              <a:buFont typeface="Arial"/>
              <a:buChar char="•"/>
              <a:defRPr/>
            </a:pPr>
            <a:r>
              <a:rPr lang="fr-FR" sz="1800" dirty="0" smtClean="0">
                <a:latin typeface="Trebuchet MS"/>
                <a:cs typeface="Trebuchet MS"/>
              </a:rPr>
              <a:t>Teresa </a:t>
            </a:r>
            <a:r>
              <a:rPr lang="fr-FR" sz="1800" dirty="0" err="1" smtClean="0">
                <a:latin typeface="Trebuchet MS"/>
                <a:cs typeface="Trebuchet MS"/>
              </a:rPr>
              <a:t>Bingham</a:t>
            </a:r>
            <a:r>
              <a:rPr lang="fr-FR" sz="1800" dirty="0" smtClean="0">
                <a:latin typeface="Trebuchet MS"/>
                <a:cs typeface="Trebuchet MS"/>
              </a:rPr>
              <a:t>-Müller </a:t>
            </a:r>
            <a:r>
              <a:rPr lang="fr-FR" sz="1800" dirty="0" err="1" smtClean="0">
                <a:latin typeface="Trebuchet MS"/>
                <a:cs typeface="Trebuchet MS"/>
              </a:rPr>
              <a:t>is</a:t>
            </a:r>
            <a:r>
              <a:rPr lang="fr-FR" sz="1800" dirty="0" smtClean="0">
                <a:latin typeface="Trebuchet MS"/>
                <a:cs typeface="Trebuchet MS"/>
              </a:rPr>
              <a:t> </a:t>
            </a:r>
            <a:r>
              <a:rPr lang="fr-FR" sz="1800" dirty="0" err="1" smtClean="0">
                <a:latin typeface="Trebuchet MS"/>
                <a:cs typeface="Trebuchet MS"/>
              </a:rPr>
              <a:t>being</a:t>
            </a:r>
            <a:r>
              <a:rPr lang="fr-FR" sz="1800" dirty="0" smtClean="0">
                <a:latin typeface="Trebuchet MS"/>
                <a:cs typeface="Trebuchet MS"/>
              </a:rPr>
              <a:t> </a:t>
            </a:r>
            <a:r>
              <a:rPr lang="fr-FR" sz="1800" dirty="0" err="1" smtClean="0">
                <a:latin typeface="Trebuchet MS"/>
                <a:cs typeface="Trebuchet MS"/>
              </a:rPr>
              <a:t>recruited</a:t>
            </a:r>
            <a:r>
              <a:rPr lang="fr-FR" sz="1800" dirty="0" smtClean="0">
                <a:latin typeface="Trebuchet MS"/>
                <a:cs typeface="Trebuchet MS"/>
              </a:rPr>
              <a:t> by ESSAC in Zurich (</a:t>
            </a:r>
            <a:r>
              <a:rPr lang="fr-FR" sz="1800" dirty="0" err="1" smtClean="0">
                <a:latin typeface="Trebuchet MS"/>
                <a:cs typeface="Trebuchet MS"/>
              </a:rPr>
              <a:t>start</a:t>
            </a:r>
            <a:r>
              <a:rPr lang="fr-FR" sz="1800" dirty="0" smtClean="0">
                <a:latin typeface="Trebuchet MS"/>
                <a:cs typeface="Trebuchet MS"/>
              </a:rPr>
              <a:t> in </a:t>
            </a:r>
            <a:r>
              <a:rPr lang="fr-FR" sz="1800" dirty="0" err="1" smtClean="0">
                <a:latin typeface="Trebuchet MS"/>
                <a:cs typeface="Trebuchet MS"/>
              </a:rPr>
              <a:t>Feb</a:t>
            </a:r>
            <a:r>
              <a:rPr lang="fr-FR" sz="1800" dirty="0" smtClean="0">
                <a:latin typeface="Trebuchet MS"/>
                <a:cs typeface="Trebuchet MS"/>
              </a:rPr>
              <a:t> 2015)</a:t>
            </a:r>
            <a:endParaRPr lang="fr-FR" sz="1800" dirty="0">
              <a:latin typeface="Trebuchet MS"/>
              <a:cs typeface="Trebuchet MS"/>
            </a:endParaRPr>
          </a:p>
          <a:p>
            <a:pPr lvl="1" eaLnBrk="1" hangingPunct="1">
              <a:spcBef>
                <a:spcPts val="600"/>
              </a:spcBef>
              <a:buClr>
                <a:srgbClr val="1166B1"/>
              </a:buClr>
              <a:buSzPct val="120000"/>
              <a:buFont typeface="Arial"/>
              <a:buChar char="•"/>
              <a:defRPr/>
            </a:pPr>
            <a:r>
              <a:rPr lang="fr-FR" sz="1800" dirty="0" smtClean="0">
                <a:latin typeface="Trebuchet MS"/>
                <a:cs typeface="Trebuchet MS"/>
              </a:rPr>
              <a:t>EMA-ESSAC meeting in Zurich </a:t>
            </a:r>
            <a:r>
              <a:rPr lang="fr-FR" sz="1800" dirty="0" err="1" smtClean="0">
                <a:latin typeface="Trebuchet MS"/>
                <a:cs typeface="Trebuchet MS"/>
              </a:rPr>
              <a:t>will</a:t>
            </a:r>
            <a:r>
              <a:rPr lang="fr-FR" sz="1800" dirty="0" smtClean="0">
                <a:latin typeface="Trebuchet MS"/>
                <a:cs typeface="Trebuchet MS"/>
              </a:rPr>
              <a:t> </a:t>
            </a:r>
            <a:r>
              <a:rPr lang="fr-FR" sz="1800" dirty="0" err="1" smtClean="0">
                <a:latin typeface="Trebuchet MS"/>
                <a:cs typeface="Trebuchet MS"/>
              </a:rPr>
              <a:t>be</a:t>
            </a:r>
            <a:r>
              <a:rPr lang="fr-FR" sz="1800" dirty="0" smtClean="0">
                <a:latin typeface="Trebuchet MS"/>
                <a:cs typeface="Trebuchet MS"/>
              </a:rPr>
              <a:t> </a:t>
            </a:r>
            <a:r>
              <a:rPr lang="fr-FR" sz="1800" dirty="0" err="1" smtClean="0">
                <a:latin typeface="Trebuchet MS"/>
                <a:cs typeface="Trebuchet MS"/>
              </a:rPr>
              <a:t>organised</a:t>
            </a:r>
            <a:r>
              <a:rPr lang="fr-FR" sz="1800" dirty="0" smtClean="0">
                <a:latin typeface="Trebuchet MS"/>
                <a:cs typeface="Trebuchet MS"/>
              </a:rPr>
              <a:t> on </a:t>
            </a:r>
            <a:r>
              <a:rPr lang="fr-FR" sz="1800" dirty="0" err="1" smtClean="0">
                <a:latin typeface="Trebuchet MS"/>
                <a:cs typeface="Trebuchet MS"/>
              </a:rPr>
              <a:t>early</a:t>
            </a:r>
            <a:r>
              <a:rPr lang="fr-FR" sz="1800" dirty="0" smtClean="0">
                <a:latin typeface="Trebuchet MS"/>
                <a:cs typeface="Trebuchet MS"/>
              </a:rPr>
              <a:t> </a:t>
            </a:r>
            <a:r>
              <a:rPr lang="fr-FR" sz="1800" dirty="0" err="1" smtClean="0">
                <a:latin typeface="Trebuchet MS"/>
                <a:cs typeface="Trebuchet MS"/>
              </a:rPr>
              <a:t>February</a:t>
            </a:r>
            <a:r>
              <a:rPr lang="fr-FR" sz="1800" dirty="0" smtClean="0">
                <a:latin typeface="Trebuchet MS"/>
                <a:cs typeface="Trebuchet MS"/>
              </a:rPr>
              <a:t> 2015</a:t>
            </a:r>
            <a:endParaRPr lang="fr-FR" sz="2000" dirty="0" smtClean="0">
              <a:latin typeface="Helvetica"/>
              <a:cs typeface="Helvetica"/>
            </a:endParaRPr>
          </a:p>
          <a:p>
            <a:pPr eaLnBrk="1" hangingPunct="1">
              <a:lnSpc>
                <a:spcPct val="90000"/>
              </a:lnSpc>
              <a:buClr>
                <a:srgbClr val="1166B1"/>
              </a:buClr>
              <a:buSzPct val="120000"/>
              <a:buFont typeface="Arial"/>
              <a:buChar char="•"/>
              <a:defRPr/>
            </a:pPr>
            <a:endParaRPr lang="fr-FR" sz="2000" b="1" dirty="0" smtClean="0">
              <a:latin typeface="Helvetica"/>
              <a:cs typeface="Helvetica"/>
            </a:endParaRPr>
          </a:p>
          <a:p>
            <a:pPr eaLnBrk="1" hangingPunct="1">
              <a:lnSpc>
                <a:spcPct val="90000"/>
              </a:lnSpc>
              <a:buSzPct val="120000"/>
              <a:buFontTx/>
              <a:buNone/>
              <a:defRPr/>
            </a:pPr>
            <a:endParaRPr lang="fr-FR" sz="1600" dirty="0" smtClean="0">
              <a:latin typeface="Helvetica" charset="0"/>
              <a:cs typeface="+mn-cs"/>
            </a:endParaRPr>
          </a:p>
          <a:p>
            <a:pPr eaLnBrk="1" hangingPunct="1">
              <a:lnSpc>
                <a:spcPct val="90000"/>
              </a:lnSpc>
              <a:buSzPct val="120000"/>
              <a:buFontTx/>
              <a:buNone/>
              <a:defRPr/>
            </a:pPr>
            <a:endParaRPr lang="fr-FR" sz="1800" dirty="0" smtClean="0">
              <a:latin typeface="Helvetica" charset="0"/>
              <a:cs typeface="+mn-cs"/>
            </a:endParaRPr>
          </a:p>
          <a:p>
            <a:pPr eaLnBrk="1" hangingPunct="1">
              <a:lnSpc>
                <a:spcPct val="90000"/>
              </a:lnSpc>
              <a:buSzPct val="120000"/>
              <a:buFontTx/>
              <a:buNone/>
              <a:defRPr/>
            </a:pPr>
            <a:endParaRPr lang="fr-FR" sz="2400" dirty="0" smtClean="0">
              <a:latin typeface="Helvetica" charset="0"/>
              <a:cs typeface="+mn-cs"/>
            </a:endParaRPr>
          </a:p>
        </p:txBody>
      </p:sp>
      <p:sp>
        <p:nvSpPr>
          <p:cNvPr id="7" name="Rectangle 3"/>
          <p:cNvSpPr>
            <a:spLocks noChangeArrowheads="1"/>
          </p:cNvSpPr>
          <p:nvPr/>
        </p:nvSpPr>
        <p:spPr bwMode="auto">
          <a:xfrm>
            <a:off x="539750" y="228600"/>
            <a:ext cx="8208963"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pPr>
            <a:r>
              <a:rPr lang="en-GB" sz="3200" b="0" dirty="0">
                <a:solidFill>
                  <a:srgbClr val="000090"/>
                </a:solidFill>
                <a:effectLst>
                  <a:outerShdw blurRad="50800" dist="38100" dir="2700000" algn="tl" rotWithShape="0">
                    <a:prstClr val="black">
                      <a:alpha val="40000"/>
                    </a:prstClr>
                  </a:outerShdw>
                </a:effectLst>
                <a:latin typeface="GeoSlab703 Md BT" charset="0"/>
                <a:cs typeface="GeoSlab703 Md BT" charset="0"/>
              </a:rPr>
              <a:t>6. ECORD and ICDP online</a:t>
            </a:r>
          </a:p>
        </p:txBody>
      </p:sp>
      <p:sp>
        <p:nvSpPr>
          <p:cNvPr id="8"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extLst>
      <p:ext uri="{BB962C8B-B14F-4D97-AF65-F5344CB8AC3E}">
        <p14:creationId xmlns:p14="http://schemas.microsoft.com/office/powerpoint/2010/main" val="3848854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611560" y="1628800"/>
            <a:ext cx="4826496" cy="4320480"/>
          </a:xfrm>
          <a:prstGeom prst="rect">
            <a:avLst/>
          </a:prstGeom>
        </p:spPr>
        <p:txBody>
          <a:bodyPr/>
          <a:lstStyle/>
          <a:p>
            <a:pPr>
              <a:lnSpc>
                <a:spcPct val="90000"/>
              </a:lnSpc>
              <a:buSzPct val="120000"/>
              <a:buFontTx/>
              <a:buNone/>
              <a:defRPr/>
            </a:pPr>
            <a:r>
              <a:rPr lang="fr-FR" sz="2400" b="1" dirty="0" smtClean="0">
                <a:latin typeface="Trebuchet MS"/>
                <a:cs typeface="Trebuchet MS"/>
              </a:rPr>
              <a:t>ECORD-IODP-ICDP TF meeting</a:t>
            </a:r>
          </a:p>
          <a:p>
            <a:pPr>
              <a:lnSpc>
                <a:spcPct val="90000"/>
              </a:lnSpc>
              <a:buSzPct val="120000"/>
              <a:defRPr/>
            </a:pPr>
            <a:r>
              <a:rPr lang="fr-FR" sz="2400" dirty="0" err="1" smtClean="0">
                <a:latin typeface="Trebuchet MS"/>
                <a:cs typeface="Trebuchet MS"/>
              </a:rPr>
              <a:t>September</a:t>
            </a:r>
            <a:r>
              <a:rPr lang="fr-FR" sz="2400" dirty="0" smtClean="0">
                <a:latin typeface="Trebuchet MS"/>
                <a:cs typeface="Trebuchet MS"/>
              </a:rPr>
              <a:t> 2015? In Potsdam</a:t>
            </a:r>
          </a:p>
          <a:p>
            <a:pPr>
              <a:lnSpc>
                <a:spcPct val="90000"/>
              </a:lnSpc>
              <a:buSzPct val="120000"/>
              <a:defRPr/>
            </a:pPr>
            <a:r>
              <a:rPr lang="fr-FR" sz="2400" dirty="0" smtClean="0">
                <a:latin typeface="Trebuchet MS"/>
                <a:cs typeface="Trebuchet MS"/>
              </a:rPr>
              <a:t>(Host: ICDP @ GFZ)</a:t>
            </a:r>
          </a:p>
          <a:p>
            <a:pPr marL="0" indent="0">
              <a:lnSpc>
                <a:spcPct val="90000"/>
              </a:lnSpc>
              <a:buSzPct val="120000"/>
              <a:buNone/>
              <a:defRPr/>
            </a:pPr>
            <a:endParaRPr lang="fr-FR" sz="2400" dirty="0">
              <a:latin typeface="Trebuchet MS"/>
              <a:cs typeface="Trebuchet MS"/>
            </a:endParaRPr>
          </a:p>
          <a:p>
            <a:pPr marL="0" indent="0">
              <a:lnSpc>
                <a:spcPct val="90000"/>
              </a:lnSpc>
              <a:buSzPct val="120000"/>
              <a:buNone/>
              <a:defRPr/>
            </a:pPr>
            <a:endParaRPr lang="fr-FR" sz="2400" dirty="0" smtClean="0">
              <a:latin typeface="Trebuchet MS"/>
              <a:cs typeface="Trebuchet MS"/>
            </a:endParaRPr>
          </a:p>
          <a:p>
            <a:pPr>
              <a:lnSpc>
                <a:spcPct val="90000"/>
              </a:lnSpc>
              <a:buSzPct val="120000"/>
              <a:defRPr/>
            </a:pPr>
            <a:endParaRPr lang="fr-FR" sz="2400" dirty="0">
              <a:latin typeface="Trebuchet MS"/>
              <a:cs typeface="Trebuchet MS"/>
            </a:endParaRPr>
          </a:p>
          <a:p>
            <a:pPr marL="0" indent="0">
              <a:lnSpc>
                <a:spcPct val="90000"/>
              </a:lnSpc>
              <a:buSzPct val="120000"/>
              <a:buNone/>
              <a:defRPr/>
            </a:pPr>
            <a:r>
              <a:rPr lang="fr-FR" sz="2400" b="1" dirty="0" smtClean="0">
                <a:latin typeface="Trebuchet MS"/>
                <a:cs typeface="Trebuchet MS"/>
              </a:rPr>
              <a:t>ECORD – ICDP TF meeting</a:t>
            </a:r>
          </a:p>
          <a:p>
            <a:pPr marL="0" indent="0">
              <a:lnSpc>
                <a:spcPct val="90000"/>
              </a:lnSpc>
              <a:buSzPct val="120000"/>
              <a:buNone/>
              <a:defRPr/>
            </a:pPr>
            <a:r>
              <a:rPr lang="fr-FR" sz="2400" dirty="0" err="1" smtClean="0">
                <a:latin typeface="Trebuchet MS"/>
                <a:cs typeface="Trebuchet MS"/>
              </a:rPr>
              <a:t>Early</a:t>
            </a:r>
            <a:r>
              <a:rPr lang="fr-FR" sz="2400" dirty="0" smtClean="0">
                <a:latin typeface="Trebuchet MS"/>
                <a:cs typeface="Trebuchet MS"/>
              </a:rPr>
              <a:t> 2016? </a:t>
            </a:r>
            <a:r>
              <a:rPr lang="fr-FR" sz="2400" dirty="0" err="1" smtClean="0">
                <a:latin typeface="Trebuchet MS"/>
                <a:cs typeface="Trebuchet MS"/>
              </a:rPr>
              <a:t>Where</a:t>
            </a:r>
            <a:r>
              <a:rPr lang="fr-FR" sz="2400" dirty="0" smtClean="0">
                <a:latin typeface="Trebuchet MS"/>
                <a:cs typeface="Trebuchet MS"/>
              </a:rPr>
              <a:t>?</a:t>
            </a:r>
          </a:p>
          <a:p>
            <a:pPr algn="ctr">
              <a:lnSpc>
                <a:spcPct val="90000"/>
              </a:lnSpc>
              <a:buSzPct val="120000"/>
              <a:buFontTx/>
              <a:buNone/>
              <a:defRPr/>
            </a:pPr>
            <a:endParaRPr lang="fr-FR" sz="2800" b="1" dirty="0" smtClean="0">
              <a:latin typeface="Helvetica" charset="0"/>
            </a:endParaRPr>
          </a:p>
        </p:txBody>
      </p:sp>
      <p:sp>
        <p:nvSpPr>
          <p:cNvPr id="6"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pic>
        <p:nvPicPr>
          <p:cNvPr id="2" name="Image 1"/>
          <p:cNvPicPr>
            <a:picLocks noChangeAspect="1"/>
          </p:cNvPicPr>
          <p:nvPr/>
        </p:nvPicPr>
        <p:blipFill>
          <a:blip r:embed="rId3"/>
          <a:stretch>
            <a:fillRect/>
          </a:stretch>
        </p:blipFill>
        <p:spPr>
          <a:xfrm>
            <a:off x="5652120" y="1268760"/>
            <a:ext cx="3275856" cy="2456892"/>
          </a:xfrm>
          <a:prstGeom prst="rect">
            <a:avLst/>
          </a:prstGeom>
          <a:ln>
            <a:noFill/>
          </a:ln>
          <a:effectLst>
            <a:outerShdw blurRad="190500" algn="tl" rotWithShape="0">
              <a:srgbClr val="000000">
                <a:alpha val="70000"/>
              </a:srgbClr>
            </a:outerShdw>
          </a:effectLst>
        </p:spPr>
      </p:pic>
      <p:sp>
        <p:nvSpPr>
          <p:cNvPr id="7" name="Rectangle 3"/>
          <p:cNvSpPr>
            <a:spLocks noChangeArrowheads="1"/>
          </p:cNvSpPr>
          <p:nvPr/>
        </p:nvSpPr>
        <p:spPr bwMode="auto">
          <a:xfrm>
            <a:off x="611188" y="228600"/>
            <a:ext cx="8137525" cy="544513"/>
          </a:xfrm>
          <a:prstGeom prst="rect">
            <a:avLst/>
          </a:prstGeom>
          <a:noFill/>
          <a:ln w="9525">
            <a:noFill/>
            <a:miter lim="800000"/>
            <a:headEnd/>
            <a:tailEnd/>
          </a:ln>
          <a:effectLst/>
          <a:extLst>
            <a:ext uri="{909E8E84-426E-40dd-AFC4-6F175D3DCCD1}">
              <a14:hiddenFill xmlns:a14="http://schemas.microsoft.com/office/drawing/2010/main">
                <a:solidFill>
                  <a:schemeClr val="bg1">
                    <a:alpha val="45000"/>
                  </a:scheme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dirty="0">
                <a:solidFill>
                  <a:schemeClr val="bg1"/>
                </a:solidFill>
                <a:latin typeface="GeoSlab703 Md BT"/>
                <a:cs typeface="GeoSlab703 Md BT"/>
              </a:rPr>
              <a:t> </a:t>
            </a:r>
            <a:r>
              <a:rPr lang="en-GB" sz="3200" b="0" dirty="0">
                <a:solidFill>
                  <a:srgbClr val="333399"/>
                </a:solidFill>
                <a:effectLst>
                  <a:outerShdw blurRad="50800" dist="38100" dir="2700000" algn="tl" rotWithShape="0">
                    <a:prstClr val="black">
                      <a:alpha val="40000"/>
                    </a:prstClr>
                  </a:outerShdw>
                </a:effectLst>
                <a:latin typeface="GeoSlab703 Md BT"/>
                <a:cs typeface="GeoSlab703 Md BT"/>
              </a:rPr>
              <a:t>8</a:t>
            </a:r>
            <a:r>
              <a:rPr lang="en-GB" sz="3200" b="0" dirty="0" smtClean="0">
                <a:solidFill>
                  <a:srgbClr val="333399"/>
                </a:solidFill>
                <a:effectLst>
                  <a:outerShdw blurRad="50800" dist="38100" dir="2700000" algn="tl" rotWithShape="0">
                    <a:prstClr val="black">
                      <a:alpha val="40000"/>
                    </a:prstClr>
                  </a:outerShdw>
                </a:effectLst>
                <a:latin typeface="GeoSlab703 Md BT"/>
                <a:cs typeface="GeoSlab703 Md BT"/>
              </a:rPr>
              <a:t>. Next meetings</a:t>
            </a:r>
            <a:endParaRPr lang="en-GB" sz="3200" b="0" dirty="0">
              <a:solidFill>
                <a:srgbClr val="333399"/>
              </a:solidFill>
              <a:effectLst>
                <a:outerShdw blurRad="50800" dist="38100" dir="2700000" algn="tl" rotWithShape="0">
                  <a:prstClr val="black">
                    <a:alpha val="40000"/>
                  </a:prstClr>
                </a:outerShdw>
              </a:effectLst>
              <a:latin typeface="GeoSlab703 Md BT"/>
              <a:cs typeface="GeoSlab703 Md B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457200" y="1125538"/>
            <a:ext cx="8507288" cy="4967287"/>
          </a:xfrm>
          <a:prstGeom prst="rect">
            <a:avLst/>
          </a:prstGeom>
        </p:spPr>
        <p:txBody>
          <a:bodyPr/>
          <a:lstStyle/>
          <a:p>
            <a:pPr marL="0" indent="0">
              <a:buClr>
                <a:srgbClr val="000090"/>
              </a:buClr>
              <a:buSzPct val="120000"/>
              <a:buFontTx/>
              <a:buNone/>
              <a:defRPr/>
            </a:pPr>
            <a:r>
              <a:rPr lang="en-GB" sz="1600" b="1" dirty="0" smtClean="0">
                <a:solidFill>
                  <a:srgbClr val="CC0000"/>
                </a:solidFill>
                <a:latin typeface="Trebuchet MS"/>
                <a:cs typeface="Trebuchet MS"/>
              </a:rPr>
              <a:t>2) ECORD </a:t>
            </a:r>
            <a:r>
              <a:rPr lang="en-GB" sz="1600" b="1" dirty="0">
                <a:solidFill>
                  <a:srgbClr val="CC0000"/>
                </a:solidFill>
                <a:latin typeface="Trebuchet MS"/>
                <a:cs typeface="Trebuchet MS"/>
              </a:rPr>
              <a:t>science publications online</a:t>
            </a:r>
            <a:endParaRPr lang="fr-FR" sz="1600" dirty="0">
              <a:solidFill>
                <a:srgbClr val="CC0000"/>
              </a:solidFill>
              <a:latin typeface="Trebuchet MS"/>
              <a:cs typeface="Trebuchet MS"/>
            </a:endParaRPr>
          </a:p>
          <a:p>
            <a:pPr>
              <a:buSzPct val="120000"/>
              <a:defRPr/>
            </a:pPr>
            <a:r>
              <a:rPr lang="en-GB" sz="1600" b="1" dirty="0">
                <a:latin typeface="Trebuchet MS"/>
                <a:cs typeface="Trebuchet MS"/>
              </a:rPr>
              <a:t>Action PM </a:t>
            </a:r>
            <a:r>
              <a:rPr lang="en-GB" sz="1600" b="1" dirty="0" smtClean="0">
                <a:latin typeface="Trebuchet MS"/>
                <a:cs typeface="Trebuchet MS"/>
              </a:rPr>
              <a:t>–JPG, NH: </a:t>
            </a:r>
            <a:r>
              <a:rPr lang="en-GB" sz="1600" dirty="0">
                <a:latin typeface="Trebuchet MS"/>
                <a:cs typeface="Trebuchet MS"/>
              </a:rPr>
              <a:t>to set up a strategy in Dec/Jan on how to post ECORD science publications on line </a:t>
            </a:r>
            <a:r>
              <a:rPr lang="en-GB" sz="1600" i="1" dirty="0">
                <a:latin typeface="Trebuchet MS"/>
                <a:cs typeface="Trebuchet MS"/>
              </a:rPr>
              <a:t>– in </a:t>
            </a:r>
            <a:r>
              <a:rPr lang="en-GB" sz="1600" i="1" dirty="0" smtClean="0">
                <a:latin typeface="Trebuchet MS"/>
                <a:cs typeface="Trebuchet MS"/>
              </a:rPr>
              <a:t>progress</a:t>
            </a:r>
          </a:p>
          <a:p>
            <a:pPr marL="0" indent="0">
              <a:buClr>
                <a:srgbClr val="000090"/>
              </a:buClr>
              <a:buSzPct val="120000"/>
              <a:buFontTx/>
              <a:buNone/>
              <a:defRPr/>
            </a:pPr>
            <a:r>
              <a:rPr lang="fr-FR" sz="1600" b="1" dirty="0" smtClean="0">
                <a:solidFill>
                  <a:srgbClr val="CC0000"/>
                </a:solidFill>
                <a:latin typeface="Trebuchet MS"/>
                <a:cs typeface="Trebuchet MS"/>
              </a:rPr>
              <a:t>3) ECORD </a:t>
            </a:r>
            <a:r>
              <a:rPr lang="fr-FR" sz="1600" b="1" dirty="0" err="1" smtClean="0">
                <a:solidFill>
                  <a:srgbClr val="CC0000"/>
                </a:solidFill>
                <a:latin typeface="Trebuchet MS"/>
                <a:cs typeface="Trebuchet MS"/>
              </a:rPr>
              <a:t>activities</a:t>
            </a:r>
            <a:endParaRPr lang="fr-FR" sz="1600" dirty="0">
              <a:solidFill>
                <a:srgbClr val="CC0000"/>
              </a:solidFill>
              <a:latin typeface="Trebuchet MS"/>
              <a:cs typeface="Trebuchet MS"/>
            </a:endParaRPr>
          </a:p>
          <a:p>
            <a:pPr>
              <a:buSzPct val="120000"/>
              <a:defRPr/>
            </a:pPr>
            <a:r>
              <a:rPr lang="en-GB" sz="1600" b="1" dirty="0">
                <a:latin typeface="Trebuchet MS"/>
                <a:cs typeface="Trebuchet MS"/>
              </a:rPr>
              <a:t>Action </a:t>
            </a:r>
            <a:r>
              <a:rPr lang="en-GB" sz="1600" b="1" dirty="0" smtClean="0">
                <a:latin typeface="Trebuchet MS"/>
                <a:cs typeface="Trebuchet MS"/>
              </a:rPr>
              <a:t>AS: </a:t>
            </a:r>
            <a:r>
              <a:rPr lang="en-GB" sz="1600" dirty="0">
                <a:latin typeface="Trebuchet MS"/>
                <a:cs typeface="Trebuchet MS"/>
              </a:rPr>
              <a:t>to </a:t>
            </a:r>
            <a:r>
              <a:rPr lang="en-GB" sz="1600" dirty="0" smtClean="0">
                <a:latin typeface="Trebuchet MS"/>
                <a:cs typeface="Trebuchet MS"/>
              </a:rPr>
              <a:t>provide contact in Turkey to G. </a:t>
            </a:r>
            <a:r>
              <a:rPr lang="en-GB" sz="1600" dirty="0" err="1" smtClean="0">
                <a:latin typeface="Trebuchet MS"/>
                <a:cs typeface="Trebuchet MS"/>
              </a:rPr>
              <a:t>Camoin</a:t>
            </a:r>
            <a:endParaRPr lang="en-GB" sz="1600" dirty="0" smtClean="0">
              <a:latin typeface="Trebuchet MS"/>
              <a:cs typeface="Trebuchet MS"/>
            </a:endParaRPr>
          </a:p>
          <a:p>
            <a:pPr marL="0" indent="0">
              <a:buClr>
                <a:srgbClr val="000090"/>
              </a:buClr>
              <a:buSzPct val="120000"/>
              <a:buFontTx/>
              <a:buNone/>
              <a:defRPr/>
            </a:pPr>
            <a:r>
              <a:rPr lang="fr-FR" sz="1600" b="1" dirty="0" smtClean="0">
                <a:solidFill>
                  <a:srgbClr val="CC0000"/>
                </a:solidFill>
                <a:latin typeface="Trebuchet MS"/>
                <a:cs typeface="Trebuchet MS"/>
              </a:rPr>
              <a:t>3) COL/CDEX</a:t>
            </a:r>
            <a:endParaRPr lang="fr-FR" sz="1600" dirty="0">
              <a:solidFill>
                <a:srgbClr val="CC0000"/>
              </a:solidFill>
              <a:latin typeface="Trebuchet MS"/>
              <a:cs typeface="Trebuchet MS"/>
            </a:endParaRPr>
          </a:p>
          <a:p>
            <a:pPr>
              <a:buSzPct val="120000"/>
              <a:defRPr/>
            </a:pPr>
            <a:r>
              <a:rPr lang="en-GB" sz="1600" dirty="0">
                <a:latin typeface="Trebuchet MS"/>
                <a:cs typeface="Trebuchet MS"/>
              </a:rPr>
              <a:t>Action </a:t>
            </a:r>
            <a:r>
              <a:rPr lang="en-GB" sz="1600" dirty="0" smtClean="0">
                <a:latin typeface="Trebuchet MS"/>
                <a:cs typeface="Trebuchet MS"/>
              </a:rPr>
              <a:t>PM: </a:t>
            </a:r>
            <a:r>
              <a:rPr lang="en-GB" sz="1600" dirty="0">
                <a:latin typeface="Trebuchet MS"/>
                <a:cs typeface="Trebuchet MS"/>
              </a:rPr>
              <a:t>to </a:t>
            </a:r>
            <a:r>
              <a:rPr lang="en-GB" sz="1600" dirty="0" smtClean="0">
                <a:latin typeface="Trebuchet MS"/>
                <a:cs typeface="Trebuchet MS"/>
              </a:rPr>
              <a:t>contact MW about the number of issues to be sent to ECORD</a:t>
            </a:r>
          </a:p>
          <a:p>
            <a:pPr marL="0" indent="0">
              <a:buClr>
                <a:srgbClr val="000090"/>
              </a:buClr>
              <a:buSzPct val="120000"/>
              <a:buFontTx/>
              <a:buNone/>
              <a:defRPr/>
            </a:pPr>
            <a:r>
              <a:rPr lang="fr-FR" sz="1600" b="1" dirty="0" smtClean="0">
                <a:solidFill>
                  <a:srgbClr val="CC0000"/>
                </a:solidFill>
                <a:latin typeface="Trebuchet MS"/>
                <a:cs typeface="Trebuchet MS"/>
              </a:rPr>
              <a:t>3) ICDP</a:t>
            </a:r>
          </a:p>
          <a:p>
            <a:pPr>
              <a:buSzPct val="120000"/>
              <a:defRPr/>
            </a:pPr>
            <a:r>
              <a:rPr lang="fr-FR" sz="1600" b="1" dirty="0" smtClean="0">
                <a:latin typeface="Trebuchet MS"/>
                <a:cs typeface="Trebuchet MS"/>
              </a:rPr>
              <a:t>Actions TW and GC </a:t>
            </a:r>
            <a:r>
              <a:rPr lang="fr-FR" sz="1600" dirty="0" err="1" smtClean="0">
                <a:latin typeface="Trebuchet MS"/>
                <a:cs typeface="Trebuchet MS"/>
              </a:rPr>
              <a:t>regarding</a:t>
            </a:r>
            <a:r>
              <a:rPr lang="fr-FR" sz="1600" dirty="0">
                <a:latin typeface="Trebuchet MS"/>
                <a:cs typeface="Trebuchet MS"/>
              </a:rPr>
              <a:t> IODP-ICDP </a:t>
            </a:r>
            <a:r>
              <a:rPr lang="fr-FR" sz="1600" dirty="0" err="1">
                <a:latin typeface="Trebuchet MS"/>
                <a:cs typeface="Trebuchet MS"/>
              </a:rPr>
              <a:t>Amphibious</a:t>
            </a:r>
            <a:r>
              <a:rPr lang="fr-FR" sz="1600" dirty="0">
                <a:latin typeface="Trebuchet MS"/>
                <a:cs typeface="Trebuchet MS"/>
              </a:rPr>
              <a:t> </a:t>
            </a:r>
            <a:r>
              <a:rPr lang="fr-FR" sz="1600" dirty="0" err="1" smtClean="0">
                <a:latin typeface="Trebuchet MS"/>
                <a:cs typeface="Trebuchet MS"/>
              </a:rPr>
              <a:t>Proposals</a:t>
            </a:r>
            <a:endParaRPr lang="fr-FR" sz="1600" dirty="0">
              <a:latin typeface="Trebuchet MS"/>
              <a:cs typeface="Trebuchet MS"/>
            </a:endParaRPr>
          </a:p>
          <a:p>
            <a:pPr>
              <a:buSzPct val="120000"/>
              <a:defRPr/>
            </a:pPr>
            <a:r>
              <a:rPr lang="en-GB" sz="1600" b="1" dirty="0">
                <a:latin typeface="Trebuchet MS"/>
                <a:cs typeface="Trebuchet MS"/>
              </a:rPr>
              <a:t>Action </a:t>
            </a:r>
            <a:r>
              <a:rPr lang="en-GB" sz="1600" b="1" dirty="0" smtClean="0">
                <a:latin typeface="Trebuchet MS"/>
                <a:cs typeface="Trebuchet MS"/>
              </a:rPr>
              <a:t>ML</a:t>
            </a:r>
            <a:r>
              <a:rPr lang="en-GB" sz="1600" dirty="0" smtClean="0">
                <a:latin typeface="Trebuchet MS"/>
                <a:cs typeface="Trebuchet MS"/>
              </a:rPr>
              <a:t>: </a:t>
            </a:r>
            <a:r>
              <a:rPr lang="en-GB" sz="1600" dirty="0">
                <a:latin typeface="Trebuchet MS"/>
                <a:cs typeface="Trebuchet MS"/>
              </a:rPr>
              <a:t>to </a:t>
            </a:r>
            <a:r>
              <a:rPr lang="en-GB" sz="1600" dirty="0" smtClean="0">
                <a:latin typeface="Trebuchet MS"/>
                <a:cs typeface="Trebuchet MS"/>
              </a:rPr>
              <a:t>check </a:t>
            </a:r>
            <a:r>
              <a:rPr lang="en-GB" sz="1600" dirty="0" err="1" smtClean="0">
                <a:latin typeface="Trebuchet MS"/>
                <a:cs typeface="Trebuchet MS"/>
              </a:rPr>
              <a:t>worshop</a:t>
            </a:r>
            <a:r>
              <a:rPr lang="en-GB" sz="1600" dirty="0" smtClean="0">
                <a:latin typeface="Trebuchet MS"/>
                <a:cs typeface="Trebuchet MS"/>
              </a:rPr>
              <a:t> reports in previous SD issues</a:t>
            </a:r>
            <a:endParaRPr lang="en-GB" sz="1600" i="1" dirty="0">
              <a:latin typeface="Trebuchet MS"/>
              <a:cs typeface="Trebuchet MS"/>
            </a:endParaRPr>
          </a:p>
          <a:p>
            <a:pPr marL="0" indent="0">
              <a:buClr>
                <a:srgbClr val="000090"/>
              </a:buClr>
              <a:buSzPct val="120000"/>
              <a:buFontTx/>
              <a:buNone/>
              <a:defRPr/>
            </a:pPr>
            <a:r>
              <a:rPr lang="fr-FR" sz="1600" b="1" dirty="0" smtClean="0">
                <a:solidFill>
                  <a:srgbClr val="CC0000"/>
                </a:solidFill>
                <a:latin typeface="Trebuchet MS"/>
                <a:cs typeface="Trebuchet MS"/>
              </a:rPr>
              <a:t>4) Newsletter</a:t>
            </a:r>
            <a:endParaRPr lang="fr-FR" sz="1600" dirty="0">
              <a:solidFill>
                <a:srgbClr val="CC0000"/>
              </a:solidFill>
              <a:latin typeface="Trebuchet MS"/>
              <a:cs typeface="Trebuchet MS"/>
            </a:endParaRPr>
          </a:p>
          <a:p>
            <a:pPr>
              <a:buSzPct val="120000"/>
              <a:defRPr/>
            </a:pPr>
            <a:r>
              <a:rPr lang="en-GB" sz="1600" b="1" dirty="0">
                <a:latin typeface="Trebuchet MS"/>
                <a:cs typeface="Trebuchet MS"/>
              </a:rPr>
              <a:t>Action </a:t>
            </a:r>
            <a:r>
              <a:rPr lang="en-GB" sz="1600" b="1" dirty="0" smtClean="0">
                <a:latin typeface="Trebuchet MS"/>
                <a:cs typeface="Trebuchet MS"/>
              </a:rPr>
              <a:t>AS</a:t>
            </a:r>
            <a:r>
              <a:rPr lang="en-GB" sz="1600" dirty="0" smtClean="0">
                <a:latin typeface="Trebuchet MS"/>
                <a:cs typeface="Trebuchet MS"/>
              </a:rPr>
              <a:t>: </a:t>
            </a:r>
            <a:r>
              <a:rPr lang="en-GB" sz="1600" dirty="0">
                <a:latin typeface="Trebuchet MS"/>
                <a:cs typeface="Trebuchet MS"/>
              </a:rPr>
              <a:t>to </a:t>
            </a:r>
            <a:r>
              <a:rPr lang="en-GB" sz="1600" dirty="0" smtClean="0">
                <a:latin typeface="Trebuchet MS"/>
                <a:cs typeface="Trebuchet MS"/>
              </a:rPr>
              <a:t>contact B.B. Jorgensen to get a report of </a:t>
            </a:r>
            <a:r>
              <a:rPr lang="en-GB" sz="1600" dirty="0" err="1" smtClean="0">
                <a:latin typeface="Trebuchet MS"/>
                <a:cs typeface="Trebuchet MS"/>
              </a:rPr>
              <a:t>Exp</a:t>
            </a:r>
            <a:r>
              <a:rPr lang="en-GB" sz="1600" dirty="0" smtClean="0">
                <a:latin typeface="Trebuchet MS"/>
                <a:cs typeface="Trebuchet MS"/>
              </a:rPr>
              <a:t> 347</a:t>
            </a:r>
          </a:p>
          <a:p>
            <a:pPr marL="0" indent="0">
              <a:buClr>
                <a:srgbClr val="000090"/>
              </a:buClr>
              <a:buSzPct val="120000"/>
              <a:buFontTx/>
              <a:buNone/>
              <a:defRPr/>
            </a:pPr>
            <a:r>
              <a:rPr lang="fr-FR" sz="1600" b="1" dirty="0">
                <a:solidFill>
                  <a:srgbClr val="CC0000"/>
                </a:solidFill>
                <a:latin typeface="Trebuchet MS"/>
                <a:cs typeface="Trebuchet MS"/>
              </a:rPr>
              <a:t>4) </a:t>
            </a:r>
            <a:r>
              <a:rPr lang="fr-FR" sz="1600" b="1" dirty="0" smtClean="0">
                <a:solidFill>
                  <a:srgbClr val="CC0000"/>
                </a:solidFill>
                <a:latin typeface="Trebuchet MS"/>
                <a:cs typeface="Trebuchet MS"/>
              </a:rPr>
              <a:t>New IODP brochure</a:t>
            </a:r>
            <a:endParaRPr lang="fr-FR" sz="1600" dirty="0">
              <a:solidFill>
                <a:srgbClr val="CC0000"/>
              </a:solidFill>
              <a:latin typeface="Trebuchet MS"/>
              <a:cs typeface="Trebuchet MS"/>
            </a:endParaRPr>
          </a:p>
          <a:p>
            <a:pPr>
              <a:buSzPct val="120000"/>
              <a:defRPr/>
            </a:pPr>
            <a:r>
              <a:rPr lang="en-GB" sz="1600" b="1" dirty="0">
                <a:latin typeface="Trebuchet MS"/>
                <a:cs typeface="Trebuchet MS"/>
              </a:rPr>
              <a:t>Action </a:t>
            </a:r>
            <a:r>
              <a:rPr lang="en-GB" sz="1600" b="1" dirty="0" err="1" smtClean="0">
                <a:latin typeface="Trebuchet MS"/>
                <a:cs typeface="Trebuchet MS"/>
              </a:rPr>
              <a:t>PM,All</a:t>
            </a:r>
            <a:r>
              <a:rPr lang="en-GB" sz="1600" dirty="0" smtClean="0">
                <a:latin typeface="Trebuchet MS"/>
                <a:cs typeface="Trebuchet MS"/>
              </a:rPr>
              <a:t>: </a:t>
            </a:r>
            <a:r>
              <a:rPr lang="en-GB" sz="1600" dirty="0">
                <a:latin typeface="Trebuchet MS"/>
                <a:cs typeface="Trebuchet MS"/>
              </a:rPr>
              <a:t>to </a:t>
            </a:r>
            <a:r>
              <a:rPr lang="en-GB" sz="1600" dirty="0" smtClean="0">
                <a:latin typeface="Trebuchet MS"/>
                <a:cs typeface="Trebuchet MS"/>
              </a:rPr>
              <a:t>start a layout and text of a new brochure “How to get involved” to continue the discussion in January 2015</a:t>
            </a:r>
            <a:endParaRPr lang="fr-FR" sz="1600" i="1" dirty="0" smtClean="0">
              <a:latin typeface="Trebuchet MS"/>
              <a:cs typeface="Trebuchet MS"/>
            </a:endParaRPr>
          </a:p>
        </p:txBody>
      </p:sp>
      <p:sp>
        <p:nvSpPr>
          <p:cNvPr id="7" name="Rectangle 3"/>
          <p:cNvSpPr>
            <a:spLocks noChangeArrowheads="1"/>
          </p:cNvSpPr>
          <p:nvPr/>
        </p:nvSpPr>
        <p:spPr bwMode="auto">
          <a:xfrm>
            <a:off x="468313" y="228600"/>
            <a:ext cx="8351837" cy="544513"/>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1. Actions </a:t>
            </a:r>
            <a:r>
              <a:rPr lang="en-GB" sz="3200" b="0" dirty="0">
                <a:solidFill>
                  <a:srgbClr val="000090"/>
                </a:solidFill>
                <a:effectLst>
                  <a:outerShdw blurRad="50800" dist="38100" dir="2700000" algn="tl" rotWithShape="0">
                    <a:prstClr val="black">
                      <a:alpha val="40000"/>
                    </a:prstClr>
                  </a:outerShdw>
                </a:effectLst>
                <a:latin typeface="GeoSlab703 Md BT"/>
                <a:cs typeface="GeoSlab703 Md BT"/>
              </a:rPr>
              <a:t>from meeting </a:t>
            </a: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#6</a:t>
            </a:r>
            <a:endParaRPr lang="en-GB" sz="3200" dirty="0">
              <a:solidFill>
                <a:srgbClr val="000090"/>
              </a:solidFill>
              <a:effectLst>
                <a:outerShdw blurRad="50800" dist="38100" dir="2700000" algn="tl" rotWithShape="0">
                  <a:prstClr val="black">
                    <a:alpha val="40000"/>
                  </a:prstClr>
                </a:outerShdw>
              </a:effectLst>
              <a:latin typeface="GeoSlab703 Md BT"/>
              <a:cs typeface="GeoSlab703 Md BT"/>
            </a:endParaRPr>
          </a:p>
        </p:txBody>
      </p:sp>
      <p:sp>
        <p:nvSpPr>
          <p:cNvPr id="14"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smtClean="0">
                <a:solidFill>
                  <a:srgbClr val="000090"/>
                </a:solidFill>
                <a:latin typeface="Gill Sans" charset="0"/>
              </a:rPr>
              <a:t>ECORD </a:t>
            </a:r>
            <a:r>
              <a:rPr lang="fr-FR" sz="1400" b="0" dirty="0">
                <a:solidFill>
                  <a:srgbClr val="000090"/>
                </a:solidFill>
                <a:latin typeface="Gill Sans" charset="0"/>
              </a:rPr>
              <a:t>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457200" y="1125538"/>
            <a:ext cx="8507288" cy="4967287"/>
          </a:xfrm>
          <a:prstGeom prst="rect">
            <a:avLst/>
          </a:prstGeom>
        </p:spPr>
        <p:txBody>
          <a:bodyPr/>
          <a:lstStyle/>
          <a:p>
            <a:pPr marL="0" indent="0">
              <a:buClr>
                <a:srgbClr val="000090"/>
              </a:buClr>
              <a:buSzPct val="120000"/>
              <a:buFontTx/>
              <a:buNone/>
              <a:defRPr/>
            </a:pPr>
            <a:r>
              <a:rPr lang="fr-FR" sz="1600" b="1" dirty="0" smtClean="0">
                <a:solidFill>
                  <a:srgbClr val="CC0000"/>
                </a:solidFill>
                <a:latin typeface="Trebuchet MS"/>
                <a:cs typeface="Trebuchet MS"/>
              </a:rPr>
              <a:t>4) New IODP brochure</a:t>
            </a:r>
            <a:endParaRPr lang="fr-FR" sz="1600" dirty="0">
              <a:solidFill>
                <a:srgbClr val="CC0000"/>
              </a:solidFill>
              <a:latin typeface="Trebuchet MS"/>
              <a:cs typeface="Trebuchet MS"/>
            </a:endParaRPr>
          </a:p>
          <a:p>
            <a:pPr>
              <a:buSzPct val="120000"/>
              <a:defRPr/>
            </a:pPr>
            <a:r>
              <a:rPr lang="en-GB" sz="1600" b="1" dirty="0">
                <a:latin typeface="Trebuchet MS"/>
                <a:cs typeface="Trebuchet MS"/>
              </a:rPr>
              <a:t>Action </a:t>
            </a:r>
            <a:r>
              <a:rPr lang="en-GB" sz="1600" b="1" dirty="0" smtClean="0">
                <a:latin typeface="Trebuchet MS"/>
                <a:cs typeface="Trebuchet MS"/>
              </a:rPr>
              <a:t>GC</a:t>
            </a:r>
            <a:r>
              <a:rPr lang="en-GB" sz="1600" dirty="0" smtClean="0">
                <a:latin typeface="Trebuchet MS"/>
                <a:cs typeface="Trebuchet MS"/>
              </a:rPr>
              <a:t>: </a:t>
            </a:r>
            <a:r>
              <a:rPr lang="en-GB" sz="1600" dirty="0">
                <a:latin typeface="Trebuchet MS"/>
                <a:cs typeface="Trebuchet MS"/>
              </a:rPr>
              <a:t>to </a:t>
            </a:r>
            <a:r>
              <a:rPr lang="en-GB" sz="1600" dirty="0" smtClean="0">
                <a:latin typeface="Trebuchet MS"/>
                <a:cs typeface="Trebuchet MS"/>
              </a:rPr>
              <a:t>present a draft at next IODP Forum in July 2015 in Canberra</a:t>
            </a:r>
            <a:endParaRPr lang="en-GB" sz="1600" i="1" dirty="0" smtClean="0">
              <a:latin typeface="Trebuchet MS"/>
              <a:cs typeface="Trebuchet MS"/>
            </a:endParaRPr>
          </a:p>
          <a:p>
            <a:pPr marL="0" indent="0" eaLnBrk="1" hangingPunct="1">
              <a:lnSpc>
                <a:spcPct val="130000"/>
              </a:lnSpc>
              <a:buClr>
                <a:schemeClr val="accent2"/>
              </a:buClr>
              <a:buSzPct val="120000"/>
              <a:buFontTx/>
              <a:buNone/>
              <a:defRPr/>
            </a:pPr>
            <a:r>
              <a:rPr lang="fr-FR" sz="1600" b="1" dirty="0" smtClean="0">
                <a:solidFill>
                  <a:srgbClr val="CC0000"/>
                </a:solidFill>
                <a:latin typeface="Trebuchet MS"/>
                <a:cs typeface="Trebuchet MS"/>
              </a:rPr>
              <a:t>5</a:t>
            </a:r>
            <a:r>
              <a:rPr lang="fr-FR" sz="1600" b="1" dirty="0">
                <a:solidFill>
                  <a:srgbClr val="CC0000"/>
                </a:solidFill>
                <a:latin typeface="Trebuchet MS"/>
                <a:cs typeface="Trebuchet MS"/>
              </a:rPr>
              <a:t>)</a:t>
            </a:r>
            <a:r>
              <a:rPr lang="fr-FR" sz="1600" b="1" dirty="0" smtClean="0">
                <a:solidFill>
                  <a:srgbClr val="CC0000"/>
                </a:solidFill>
                <a:latin typeface="Trebuchet MS"/>
                <a:cs typeface="Trebuchet MS"/>
              </a:rPr>
              <a:t> AGU 2014</a:t>
            </a:r>
            <a:endParaRPr lang="fr-FR" sz="1600" dirty="0" smtClean="0">
              <a:solidFill>
                <a:srgbClr val="000000"/>
              </a:solidFill>
              <a:latin typeface="Trebuchet MS"/>
              <a:cs typeface="Trebuchet MS"/>
            </a:endParaRPr>
          </a:p>
          <a:p>
            <a:pPr marL="285750" lvl="1" eaLnBrk="1" hangingPunct="1">
              <a:buSzPct val="120000"/>
              <a:buFont typeface="Arial"/>
              <a:buChar char="•"/>
              <a:defRPr/>
            </a:pPr>
            <a:r>
              <a:rPr lang="fr-FR" sz="1600" b="1" dirty="0" smtClean="0">
                <a:solidFill>
                  <a:schemeClr val="tx1">
                    <a:lumMod val="95000"/>
                    <a:lumOff val="5000"/>
                  </a:schemeClr>
                </a:solidFill>
                <a:latin typeface="Trebuchet MS"/>
                <a:cs typeface="Trebuchet MS"/>
              </a:rPr>
              <a:t>Action PM</a:t>
            </a:r>
            <a:r>
              <a:rPr lang="en-GB" sz="1600" b="1" dirty="0" smtClean="0">
                <a:solidFill>
                  <a:schemeClr val="tx1">
                    <a:lumMod val="95000"/>
                    <a:lumOff val="5000"/>
                  </a:schemeClr>
                </a:solidFill>
                <a:latin typeface="Trebuchet MS"/>
                <a:cs typeface="Trebuchet MS"/>
              </a:rPr>
              <a:t> </a:t>
            </a:r>
            <a:r>
              <a:rPr lang="en-GB" sz="1600" dirty="0" smtClean="0">
                <a:solidFill>
                  <a:schemeClr val="tx1">
                    <a:lumMod val="95000"/>
                    <a:lumOff val="5000"/>
                  </a:schemeClr>
                </a:solidFill>
                <a:latin typeface="Trebuchet MS"/>
                <a:cs typeface="Trebuchet MS"/>
              </a:rPr>
              <a:t>to contact </a:t>
            </a:r>
            <a:r>
              <a:rPr lang="en-GB" sz="1600" dirty="0" err="1" smtClean="0">
                <a:solidFill>
                  <a:schemeClr val="tx1">
                    <a:lumMod val="95000"/>
                    <a:lumOff val="5000"/>
                  </a:schemeClr>
                </a:solidFill>
                <a:latin typeface="Trebuchet MS"/>
                <a:cs typeface="Trebuchet MS"/>
              </a:rPr>
              <a:t>Charna</a:t>
            </a:r>
            <a:r>
              <a:rPr lang="en-GB" sz="1600" dirty="0" smtClean="0">
                <a:solidFill>
                  <a:schemeClr val="tx1">
                    <a:lumMod val="95000"/>
                    <a:lumOff val="5000"/>
                  </a:schemeClr>
                </a:solidFill>
                <a:latin typeface="Trebuchet MS"/>
                <a:cs typeface="Trebuchet MS"/>
              </a:rPr>
              <a:t> Meth about the format of the Primer Workshop and </a:t>
            </a:r>
            <a:r>
              <a:rPr lang="fr-FR" sz="1600" dirty="0" err="1" smtClean="0">
                <a:solidFill>
                  <a:schemeClr val="tx1">
                    <a:lumMod val="95000"/>
                    <a:lumOff val="5000"/>
                  </a:schemeClr>
                </a:solidFill>
                <a:latin typeface="Trebuchet MS"/>
                <a:cs typeface="Trebuchet MS"/>
              </a:rPr>
              <a:t>see</a:t>
            </a:r>
            <a:r>
              <a:rPr lang="fr-FR" sz="1600" dirty="0" smtClean="0">
                <a:solidFill>
                  <a:schemeClr val="tx1">
                    <a:lumMod val="95000"/>
                    <a:lumOff val="5000"/>
                  </a:schemeClr>
                </a:solidFill>
                <a:latin typeface="Trebuchet MS"/>
                <a:cs typeface="Trebuchet MS"/>
              </a:rPr>
              <a:t> </a:t>
            </a:r>
            <a:r>
              <a:rPr lang="fr-FR" sz="1600" dirty="0" err="1" smtClean="0">
                <a:solidFill>
                  <a:schemeClr val="tx1">
                    <a:lumMod val="95000"/>
                    <a:lumOff val="5000"/>
                  </a:schemeClr>
                </a:solidFill>
                <a:latin typeface="Trebuchet MS"/>
                <a:cs typeface="Trebuchet MS"/>
              </a:rPr>
              <a:t>with</a:t>
            </a:r>
            <a:r>
              <a:rPr lang="fr-FR" sz="1600" dirty="0" smtClean="0">
                <a:solidFill>
                  <a:schemeClr val="tx1">
                    <a:lumMod val="95000"/>
                    <a:lumOff val="5000"/>
                  </a:schemeClr>
                </a:solidFill>
                <a:latin typeface="Trebuchet MS"/>
                <a:cs typeface="Trebuchet MS"/>
              </a:rPr>
              <a:t> TW if </a:t>
            </a:r>
            <a:r>
              <a:rPr lang="fr-FR" sz="1600" dirty="0" err="1" smtClean="0">
                <a:solidFill>
                  <a:schemeClr val="tx1">
                    <a:lumMod val="95000"/>
                    <a:lumOff val="5000"/>
                  </a:schemeClr>
                </a:solidFill>
                <a:latin typeface="Trebuchet MS"/>
                <a:cs typeface="Trebuchet MS"/>
              </a:rPr>
              <a:t>it</a:t>
            </a:r>
            <a:r>
              <a:rPr lang="fr-FR" sz="1600" dirty="0" smtClean="0">
                <a:solidFill>
                  <a:schemeClr val="tx1">
                    <a:lumMod val="95000"/>
                    <a:lumOff val="5000"/>
                  </a:schemeClr>
                </a:solidFill>
                <a:latin typeface="Trebuchet MS"/>
                <a:cs typeface="Trebuchet MS"/>
              </a:rPr>
              <a:t> </a:t>
            </a:r>
            <a:r>
              <a:rPr lang="fr-FR" sz="1600" dirty="0" err="1" smtClean="0">
                <a:solidFill>
                  <a:schemeClr val="tx1">
                    <a:lumMod val="95000"/>
                    <a:lumOff val="5000"/>
                  </a:schemeClr>
                </a:solidFill>
                <a:latin typeface="Trebuchet MS"/>
                <a:cs typeface="Trebuchet MS"/>
              </a:rPr>
              <a:t>could</a:t>
            </a:r>
            <a:r>
              <a:rPr lang="fr-FR" sz="1600" dirty="0" smtClean="0">
                <a:solidFill>
                  <a:schemeClr val="tx1">
                    <a:lumMod val="95000"/>
                    <a:lumOff val="5000"/>
                  </a:schemeClr>
                </a:solidFill>
                <a:latin typeface="Trebuchet MS"/>
                <a:cs typeface="Trebuchet MS"/>
              </a:rPr>
              <a:t> </a:t>
            </a:r>
            <a:r>
              <a:rPr lang="fr-FR" sz="1600" dirty="0" err="1" smtClean="0">
                <a:solidFill>
                  <a:schemeClr val="tx1">
                    <a:lumMod val="95000"/>
                    <a:lumOff val="5000"/>
                  </a:schemeClr>
                </a:solidFill>
                <a:latin typeface="Trebuchet MS"/>
                <a:cs typeface="Trebuchet MS"/>
              </a:rPr>
              <a:t>be</a:t>
            </a:r>
            <a:r>
              <a:rPr lang="fr-FR" sz="1600" dirty="0" smtClean="0">
                <a:solidFill>
                  <a:schemeClr val="tx1">
                    <a:lumMod val="95000"/>
                    <a:lumOff val="5000"/>
                  </a:schemeClr>
                </a:solidFill>
                <a:latin typeface="Trebuchet MS"/>
                <a:cs typeface="Trebuchet MS"/>
              </a:rPr>
              <a:t> </a:t>
            </a:r>
            <a:r>
              <a:rPr lang="fr-FR" sz="1600" dirty="0" err="1" smtClean="0">
                <a:solidFill>
                  <a:schemeClr val="tx1">
                    <a:lumMod val="95000"/>
                    <a:lumOff val="5000"/>
                  </a:schemeClr>
                </a:solidFill>
                <a:latin typeface="Trebuchet MS"/>
                <a:cs typeface="Trebuchet MS"/>
              </a:rPr>
              <a:t>adapted</a:t>
            </a:r>
            <a:r>
              <a:rPr lang="fr-FR" sz="1600" dirty="0" smtClean="0">
                <a:solidFill>
                  <a:schemeClr val="tx1">
                    <a:lumMod val="95000"/>
                    <a:lumOff val="5000"/>
                  </a:schemeClr>
                </a:solidFill>
                <a:latin typeface="Trebuchet MS"/>
                <a:cs typeface="Trebuchet MS"/>
              </a:rPr>
              <a:t> to EGU 2015</a:t>
            </a:r>
            <a:endParaRPr lang="fr-FR" sz="1600" i="1" dirty="0" smtClean="0">
              <a:solidFill>
                <a:schemeClr val="tx1">
                  <a:lumMod val="95000"/>
                  <a:lumOff val="5000"/>
                </a:schemeClr>
              </a:solidFill>
              <a:latin typeface="Trebuchet MS"/>
              <a:cs typeface="Trebuchet MS"/>
            </a:endParaRPr>
          </a:p>
          <a:p>
            <a:pPr marL="0" lvl="1" indent="0" eaLnBrk="1" hangingPunct="1">
              <a:lnSpc>
                <a:spcPct val="130000"/>
              </a:lnSpc>
              <a:buClr>
                <a:srgbClr val="1258B1"/>
              </a:buClr>
              <a:buSzPct val="120000"/>
              <a:buFontTx/>
              <a:buNone/>
              <a:defRPr/>
            </a:pPr>
            <a:r>
              <a:rPr lang="fr-FR" sz="1600" b="1" dirty="0" smtClean="0">
                <a:solidFill>
                  <a:srgbClr val="CC0000"/>
                </a:solidFill>
                <a:latin typeface="Trebuchet MS"/>
                <a:cs typeface="Trebuchet MS"/>
              </a:rPr>
              <a:t>6) </a:t>
            </a:r>
            <a:r>
              <a:rPr lang="fr-FR" sz="1600" b="1" dirty="0" err="1" smtClean="0">
                <a:solidFill>
                  <a:srgbClr val="CC0000"/>
                </a:solidFill>
                <a:latin typeface="Trebuchet MS"/>
                <a:cs typeface="Trebuchet MS"/>
              </a:rPr>
              <a:t>Websites</a:t>
            </a:r>
            <a:endParaRPr lang="fr-FR" sz="1600" b="1" dirty="0">
              <a:solidFill>
                <a:srgbClr val="000000"/>
              </a:solidFill>
              <a:latin typeface="Trebuchet MS"/>
              <a:cs typeface="Trebuchet MS"/>
            </a:endParaRPr>
          </a:p>
          <a:p>
            <a:pPr indent="-285750" eaLnBrk="1" hangingPunct="1">
              <a:buSzPct val="120000"/>
              <a:defRPr/>
            </a:pPr>
            <a:r>
              <a:rPr lang="en-GB" sz="1600" b="1" dirty="0">
                <a:solidFill>
                  <a:srgbClr val="0D0D0D"/>
                </a:solidFill>
                <a:latin typeface="Trebuchet MS"/>
                <a:cs typeface="Trebuchet MS"/>
              </a:rPr>
              <a:t>Action </a:t>
            </a:r>
            <a:r>
              <a:rPr lang="en-GB" sz="1600" b="1" dirty="0" smtClean="0">
                <a:solidFill>
                  <a:srgbClr val="0D0D0D"/>
                </a:solidFill>
                <a:latin typeface="Trebuchet MS"/>
                <a:cs typeface="Trebuchet MS"/>
              </a:rPr>
              <a:t>EMA</a:t>
            </a:r>
            <a:r>
              <a:rPr lang="en-GB" sz="1600" dirty="0" smtClean="0">
                <a:solidFill>
                  <a:srgbClr val="0D0D0D"/>
                </a:solidFill>
                <a:latin typeface="Trebuchet MS"/>
                <a:cs typeface="Trebuchet MS"/>
              </a:rPr>
              <a:t>: </a:t>
            </a:r>
            <a:r>
              <a:rPr lang="en-GB" sz="1600" dirty="0">
                <a:solidFill>
                  <a:srgbClr val="0D0D0D"/>
                </a:solidFill>
                <a:latin typeface="Trebuchet MS"/>
                <a:cs typeface="Trebuchet MS"/>
              </a:rPr>
              <a:t>to </a:t>
            </a:r>
            <a:r>
              <a:rPr lang="en-GB" sz="1600" dirty="0" smtClean="0">
                <a:solidFill>
                  <a:srgbClr val="0D0D0D"/>
                </a:solidFill>
                <a:latin typeface="Trebuchet MS"/>
                <a:cs typeface="Trebuchet MS"/>
              </a:rPr>
              <a:t>make a list of contents of the ECORD </a:t>
            </a:r>
            <a:r>
              <a:rPr lang="en-GB" sz="1600" dirty="0" err="1" smtClean="0">
                <a:solidFill>
                  <a:srgbClr val="0D0D0D"/>
                </a:solidFill>
                <a:latin typeface="Trebuchet MS"/>
                <a:cs typeface="Trebuchet MS"/>
              </a:rPr>
              <a:t>wikipedia</a:t>
            </a:r>
            <a:r>
              <a:rPr lang="en-GB" sz="1600" dirty="0" smtClean="0">
                <a:solidFill>
                  <a:srgbClr val="0D0D0D"/>
                </a:solidFill>
                <a:latin typeface="Trebuchet MS"/>
                <a:cs typeface="Trebuchet MS"/>
              </a:rPr>
              <a:t> </a:t>
            </a:r>
            <a:r>
              <a:rPr lang="en-GB" sz="1600" dirty="0">
                <a:solidFill>
                  <a:srgbClr val="0D0D0D"/>
                </a:solidFill>
                <a:latin typeface="Trebuchet MS"/>
                <a:cs typeface="Trebuchet MS"/>
              </a:rPr>
              <a:t>section </a:t>
            </a:r>
            <a:r>
              <a:rPr lang="en-GB" sz="1600" dirty="0" smtClean="0">
                <a:solidFill>
                  <a:srgbClr val="0D0D0D"/>
                </a:solidFill>
                <a:latin typeface="Trebuchet MS"/>
                <a:cs typeface="Trebuchet MS"/>
              </a:rPr>
              <a:t>including keywords for each paragraph – </a:t>
            </a:r>
            <a:r>
              <a:rPr lang="en-GB" sz="1600" i="1" dirty="0" smtClean="0">
                <a:solidFill>
                  <a:srgbClr val="0D0D0D"/>
                </a:solidFill>
                <a:latin typeface="Trebuchet MS"/>
                <a:cs typeface="Trebuchet MS"/>
              </a:rPr>
              <a:t>in progress</a:t>
            </a:r>
          </a:p>
          <a:p>
            <a:pPr indent="-285750" eaLnBrk="1" hangingPunct="1">
              <a:buSzPct val="120000"/>
              <a:defRPr/>
            </a:pPr>
            <a:r>
              <a:rPr lang="en-GB" sz="1600" b="1" dirty="0">
                <a:solidFill>
                  <a:srgbClr val="0D0D0D"/>
                </a:solidFill>
                <a:latin typeface="Trebuchet MS"/>
                <a:cs typeface="Trebuchet MS"/>
              </a:rPr>
              <a:t>Action PM </a:t>
            </a:r>
            <a:r>
              <a:rPr lang="en-GB" sz="1600" b="1" dirty="0" smtClean="0">
                <a:solidFill>
                  <a:srgbClr val="0D0D0D"/>
                </a:solidFill>
                <a:latin typeface="Trebuchet MS"/>
                <a:cs typeface="Trebuchet MS"/>
              </a:rPr>
              <a:t>: </a:t>
            </a:r>
            <a:r>
              <a:rPr lang="en-GB" sz="1600" dirty="0">
                <a:solidFill>
                  <a:srgbClr val="0D0D0D"/>
                </a:solidFill>
                <a:latin typeface="Trebuchet MS"/>
                <a:cs typeface="Trebuchet MS"/>
              </a:rPr>
              <a:t>to </a:t>
            </a:r>
            <a:r>
              <a:rPr lang="en-GB" sz="1600" dirty="0" smtClean="0">
                <a:solidFill>
                  <a:srgbClr val="0D0D0D"/>
                </a:solidFill>
                <a:latin typeface="Trebuchet MS"/>
                <a:cs typeface="Trebuchet MS"/>
              </a:rPr>
              <a:t>propose new categories to reorganise the </a:t>
            </a:r>
            <a:r>
              <a:rPr lang="en-GB" sz="1600" dirty="0">
                <a:solidFill>
                  <a:srgbClr val="0D0D0D"/>
                </a:solidFill>
                <a:latin typeface="Trebuchet MS"/>
                <a:cs typeface="Trebuchet MS"/>
              </a:rPr>
              <a:t>ECORD </a:t>
            </a:r>
            <a:r>
              <a:rPr lang="en-GB" sz="1600" dirty="0" smtClean="0">
                <a:solidFill>
                  <a:srgbClr val="0D0D0D"/>
                </a:solidFill>
                <a:latin typeface="Trebuchet MS"/>
                <a:cs typeface="Trebuchet MS"/>
              </a:rPr>
              <a:t>homepage</a:t>
            </a:r>
          </a:p>
          <a:p>
            <a:pPr marL="0" lvl="1" indent="0" eaLnBrk="1" hangingPunct="1">
              <a:lnSpc>
                <a:spcPct val="130000"/>
              </a:lnSpc>
              <a:buClr>
                <a:srgbClr val="1258B1"/>
              </a:buClr>
              <a:buSzPct val="120000"/>
              <a:buFontTx/>
              <a:buNone/>
              <a:defRPr/>
            </a:pPr>
            <a:r>
              <a:rPr lang="fr-FR" sz="1600" b="1" dirty="0" smtClean="0">
                <a:solidFill>
                  <a:srgbClr val="CC0000"/>
                </a:solidFill>
                <a:latin typeface="Trebuchet MS"/>
                <a:cs typeface="Trebuchet MS"/>
              </a:rPr>
              <a:t>7) Education</a:t>
            </a:r>
            <a:endParaRPr lang="fr-FR" sz="1600" b="1" dirty="0">
              <a:solidFill>
                <a:srgbClr val="000000"/>
              </a:solidFill>
              <a:latin typeface="Trebuchet MS"/>
              <a:cs typeface="Trebuchet MS"/>
            </a:endParaRPr>
          </a:p>
          <a:p>
            <a:pPr indent="-285750" eaLnBrk="1" hangingPunct="1">
              <a:buClr>
                <a:srgbClr val="000090"/>
              </a:buClr>
              <a:buSzPct val="120000"/>
              <a:defRPr/>
            </a:pPr>
            <a:r>
              <a:rPr lang="en-GB" sz="1600" b="1" dirty="0">
                <a:solidFill>
                  <a:srgbClr val="0D0D0D"/>
                </a:solidFill>
                <a:latin typeface="Trebuchet MS"/>
                <a:cs typeface="Trebuchet MS"/>
              </a:rPr>
              <a:t>Action </a:t>
            </a:r>
            <a:r>
              <a:rPr lang="en-GB" sz="1600" b="1" dirty="0" smtClean="0">
                <a:solidFill>
                  <a:srgbClr val="0D0D0D"/>
                </a:solidFill>
                <a:latin typeface="Trebuchet MS"/>
                <a:cs typeface="Trebuchet MS"/>
              </a:rPr>
              <a:t>ESSAC</a:t>
            </a:r>
            <a:r>
              <a:rPr lang="en-GB" sz="1600" dirty="0" smtClean="0">
                <a:solidFill>
                  <a:srgbClr val="0D0D0D"/>
                </a:solidFill>
                <a:latin typeface="Trebuchet MS"/>
                <a:cs typeface="Trebuchet MS"/>
              </a:rPr>
              <a:t>: </a:t>
            </a:r>
            <a:r>
              <a:rPr lang="en-GB" sz="1600" dirty="0">
                <a:solidFill>
                  <a:srgbClr val="0D0D0D"/>
                </a:solidFill>
                <a:latin typeface="Trebuchet MS"/>
                <a:cs typeface="Trebuchet MS"/>
              </a:rPr>
              <a:t>to </a:t>
            </a:r>
            <a:r>
              <a:rPr lang="en-GB" sz="1600" dirty="0" smtClean="0">
                <a:solidFill>
                  <a:srgbClr val="0D0D0D"/>
                </a:solidFill>
                <a:latin typeface="Trebuchet MS"/>
                <a:cs typeface="Trebuchet MS"/>
              </a:rPr>
              <a:t>inform teachers applying for expeditions they will not be paid during the expedition.</a:t>
            </a:r>
          </a:p>
          <a:p>
            <a:pPr marL="57150" indent="0" eaLnBrk="1" hangingPunct="1">
              <a:buClr>
                <a:srgbClr val="000090"/>
              </a:buClr>
              <a:buSzPct val="120000"/>
              <a:buNone/>
              <a:defRPr/>
            </a:pPr>
            <a:endParaRPr lang="fr-FR" sz="1600" dirty="0" smtClean="0">
              <a:latin typeface="Helvetica" charset="0"/>
            </a:endParaRPr>
          </a:p>
          <a:p>
            <a:pPr eaLnBrk="1" hangingPunct="1">
              <a:buClr>
                <a:srgbClr val="FF9900"/>
              </a:buClr>
              <a:buSzPct val="140000"/>
              <a:buFontTx/>
              <a:buNone/>
              <a:defRPr/>
            </a:pPr>
            <a:endParaRPr lang="fr-FR" sz="1600" dirty="0" smtClean="0">
              <a:solidFill>
                <a:srgbClr val="000000"/>
              </a:solidFill>
              <a:latin typeface="Helvetica" charset="0"/>
              <a:cs typeface="+mn-cs"/>
            </a:endParaRPr>
          </a:p>
        </p:txBody>
      </p:sp>
      <p:sp>
        <p:nvSpPr>
          <p:cNvPr id="7" name="Rectangle 3"/>
          <p:cNvSpPr>
            <a:spLocks noChangeArrowheads="1"/>
          </p:cNvSpPr>
          <p:nvPr/>
        </p:nvSpPr>
        <p:spPr bwMode="auto">
          <a:xfrm>
            <a:off x="468313" y="228600"/>
            <a:ext cx="8351837" cy="544513"/>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1. </a:t>
            </a:r>
            <a:r>
              <a:rPr lang="en-GB" sz="3200" b="0" dirty="0">
                <a:solidFill>
                  <a:srgbClr val="1258B1"/>
                </a:solidFill>
                <a:effectLst>
                  <a:outerShdw blurRad="50800" dist="38100" dir="2700000" algn="tl" rotWithShape="0">
                    <a:prstClr val="black">
                      <a:alpha val="40000"/>
                    </a:prstClr>
                  </a:outerShdw>
                </a:effectLst>
                <a:latin typeface="GeoSlab703 Md BT"/>
                <a:cs typeface="GeoSlab703 Md BT"/>
              </a:rPr>
              <a:t>Actions (cont.</a:t>
            </a:r>
            <a:r>
              <a:rPr lang="en-GB" sz="3200" dirty="0">
                <a:solidFill>
                  <a:srgbClr val="1258B1"/>
                </a:solidFill>
                <a:effectLst>
                  <a:outerShdw blurRad="50800" dist="38100" dir="2700000" algn="tl" rotWithShape="0">
                    <a:prstClr val="black">
                      <a:alpha val="40000"/>
                    </a:prstClr>
                  </a:outerShdw>
                </a:effectLst>
                <a:latin typeface="GeoSlab703 Md BT"/>
                <a:cs typeface="GeoSlab703 Md BT"/>
              </a:rPr>
              <a:t>)</a:t>
            </a:r>
          </a:p>
        </p:txBody>
      </p:sp>
      <p:sp>
        <p:nvSpPr>
          <p:cNvPr id="14" name="Text Box 19"/>
          <p:cNvSpPr txBox="1">
            <a:spLocks noChangeArrowheads="1"/>
          </p:cNvSpPr>
          <p:nvPr/>
        </p:nvSpPr>
        <p:spPr bwMode="auto">
          <a:xfrm>
            <a:off x="-323850" y="6381750"/>
            <a:ext cx="9791700" cy="523220"/>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r>
              <a:rPr lang="fr-FR" sz="1400" b="0" dirty="0">
                <a:solidFill>
                  <a:srgbClr val="000090"/>
                </a:solidFill>
                <a:latin typeface="Gill Sans" charset="0"/>
                <a:cs typeface="+mn-cs"/>
              </a:rPr>
              <a:t>	</a:t>
            </a:r>
            <a:endParaRPr lang="fr-FR" sz="2400" dirty="0">
              <a:solidFill>
                <a:srgbClr val="000090"/>
              </a:solidFill>
              <a:cs typeface="+mn-cs"/>
            </a:endParaRPr>
          </a:p>
        </p:txBody>
      </p:sp>
    </p:spTree>
    <p:extLst>
      <p:ext uri="{BB962C8B-B14F-4D97-AF65-F5344CB8AC3E}">
        <p14:creationId xmlns:p14="http://schemas.microsoft.com/office/powerpoint/2010/main" val="18723532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457200" y="1125538"/>
            <a:ext cx="8231188" cy="3743325"/>
          </a:xfrm>
          <a:prstGeom prst="rect">
            <a:avLst/>
          </a:prstGeom>
        </p:spPr>
        <p:txBody>
          <a:bodyPr/>
          <a:lstStyle/>
          <a:p>
            <a:pPr eaLnBrk="1" hangingPunct="1">
              <a:lnSpc>
                <a:spcPct val="150000"/>
              </a:lnSpc>
              <a:spcBef>
                <a:spcPts val="0"/>
              </a:spcBef>
              <a:spcAft>
                <a:spcPts val="0"/>
              </a:spcAft>
              <a:buClr>
                <a:schemeClr val="accent2"/>
              </a:buClr>
              <a:buSzPct val="140000"/>
              <a:defRPr/>
            </a:pPr>
            <a:r>
              <a:rPr lang="fr-FR" sz="2400" b="1" dirty="0" err="1" smtClean="0">
                <a:latin typeface="Trebuchet MS"/>
                <a:cs typeface="Trebuchet MS"/>
              </a:rPr>
              <a:t>Outreach</a:t>
            </a:r>
            <a:r>
              <a:rPr lang="fr-FR" sz="2400" b="1" dirty="0" smtClean="0">
                <a:latin typeface="Trebuchet MS"/>
                <a:cs typeface="Trebuchet MS"/>
              </a:rPr>
              <a:t> &amp; </a:t>
            </a:r>
            <a:r>
              <a:rPr lang="fr-FR" sz="2400" b="1" dirty="0">
                <a:latin typeface="Trebuchet MS"/>
                <a:cs typeface="Trebuchet MS"/>
              </a:rPr>
              <a:t>E</a:t>
            </a:r>
            <a:r>
              <a:rPr lang="fr-FR" sz="2400" b="1" dirty="0" smtClean="0">
                <a:latin typeface="Trebuchet MS"/>
                <a:cs typeface="Trebuchet MS"/>
              </a:rPr>
              <a:t>ducation ECORD </a:t>
            </a:r>
            <a:r>
              <a:rPr lang="fr-FR" sz="2400" b="1" dirty="0" err="1" smtClean="0">
                <a:latin typeface="Trebuchet MS"/>
                <a:cs typeface="Trebuchet MS"/>
              </a:rPr>
              <a:t>activities</a:t>
            </a:r>
            <a:endParaRPr lang="fr-FR" sz="2400" b="1" dirty="0" smtClean="0">
              <a:latin typeface="Trebuchet MS"/>
              <a:cs typeface="Trebuchet MS"/>
            </a:endParaRPr>
          </a:p>
          <a:p>
            <a:pPr eaLnBrk="1" hangingPunct="1">
              <a:lnSpc>
                <a:spcPct val="150000"/>
              </a:lnSpc>
              <a:spcBef>
                <a:spcPts val="0"/>
              </a:spcBef>
              <a:spcAft>
                <a:spcPts val="0"/>
              </a:spcAft>
              <a:buClr>
                <a:schemeClr val="accent2"/>
              </a:buClr>
              <a:buSzPct val="140000"/>
              <a:defRPr/>
            </a:pPr>
            <a:r>
              <a:rPr lang="fr-FR" sz="2400" b="1" dirty="0" smtClean="0">
                <a:latin typeface="Trebuchet MS"/>
                <a:cs typeface="Trebuchet MS"/>
              </a:rPr>
              <a:t>EMA </a:t>
            </a:r>
          </a:p>
          <a:p>
            <a:pPr eaLnBrk="1" hangingPunct="1">
              <a:lnSpc>
                <a:spcPct val="150000"/>
              </a:lnSpc>
              <a:spcBef>
                <a:spcPts val="0"/>
              </a:spcBef>
              <a:spcAft>
                <a:spcPts val="0"/>
              </a:spcAft>
              <a:buClr>
                <a:schemeClr val="accent2"/>
              </a:buClr>
              <a:buSzPct val="140000"/>
              <a:defRPr/>
            </a:pPr>
            <a:r>
              <a:rPr lang="fr-FR" sz="2400" b="1" dirty="0" smtClean="0">
                <a:latin typeface="Trebuchet MS"/>
                <a:cs typeface="Trebuchet MS"/>
              </a:rPr>
              <a:t>ESSAC</a:t>
            </a:r>
          </a:p>
          <a:p>
            <a:pPr eaLnBrk="1" hangingPunct="1">
              <a:lnSpc>
                <a:spcPct val="150000"/>
              </a:lnSpc>
              <a:spcBef>
                <a:spcPts val="0"/>
              </a:spcBef>
              <a:spcAft>
                <a:spcPts val="0"/>
              </a:spcAft>
              <a:buClr>
                <a:schemeClr val="accent2"/>
              </a:buClr>
              <a:buSzPct val="140000"/>
              <a:defRPr/>
            </a:pPr>
            <a:r>
              <a:rPr lang="fr-FR" sz="2400" b="1" dirty="0" smtClean="0">
                <a:latin typeface="Trebuchet MS"/>
                <a:cs typeface="Trebuchet MS"/>
              </a:rPr>
              <a:t>ESO</a:t>
            </a:r>
          </a:p>
          <a:p>
            <a:pPr eaLnBrk="1" hangingPunct="1">
              <a:lnSpc>
                <a:spcPct val="150000"/>
              </a:lnSpc>
              <a:spcBef>
                <a:spcPts val="0"/>
              </a:spcBef>
              <a:spcAft>
                <a:spcPts val="0"/>
              </a:spcAft>
              <a:buClr>
                <a:schemeClr val="accent2"/>
              </a:buClr>
              <a:buSzPct val="140000"/>
              <a:defRPr/>
            </a:pPr>
            <a:r>
              <a:rPr lang="fr-FR" sz="2400" b="1" dirty="0" smtClean="0">
                <a:latin typeface="Trebuchet MS"/>
                <a:cs typeface="Trebuchet MS"/>
              </a:rPr>
              <a:t>ICDP</a:t>
            </a:r>
          </a:p>
        </p:txBody>
      </p:sp>
      <p:sp>
        <p:nvSpPr>
          <p:cNvPr id="7" name="Rectangle 3"/>
          <p:cNvSpPr>
            <a:spLocks noChangeArrowheads="1"/>
          </p:cNvSpPr>
          <p:nvPr/>
        </p:nvSpPr>
        <p:spPr bwMode="auto">
          <a:xfrm>
            <a:off x="468313" y="228600"/>
            <a:ext cx="835183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000090"/>
                </a:solidFill>
                <a:effectLst>
                  <a:outerShdw blurRad="50800" dist="38100" dir="2700000" algn="tl" rotWithShape="0">
                    <a:prstClr val="black">
                      <a:alpha val="40000"/>
                    </a:prstClr>
                  </a:outerShdw>
                </a:effectLst>
                <a:latin typeface="GeoSlab703 Md BT"/>
                <a:cs typeface="GeoSlab703 Md BT"/>
              </a:rPr>
              <a:t>2</a:t>
            </a: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 ECORD and ICDP news</a:t>
            </a:r>
            <a:endParaRPr lang="en-GB" sz="3200" b="0" dirty="0">
              <a:solidFill>
                <a:srgbClr val="000090"/>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sp>
        <p:nvSpPr>
          <p:cNvPr id="6"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smtClean="0">
                <a:solidFill>
                  <a:srgbClr val="000090"/>
                </a:solidFill>
                <a:latin typeface="Gill Sans" charset="0"/>
                <a:cs typeface="+mn-cs"/>
              </a:rPr>
              <a:t> </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457200" y="980728"/>
            <a:ext cx="8231188" cy="5328592"/>
          </a:xfrm>
          <a:prstGeom prst="rect">
            <a:avLst/>
          </a:prstGeom>
        </p:spPr>
        <p:txBody>
          <a:bodyPr/>
          <a:lstStyle/>
          <a:p>
            <a:pPr marL="0" indent="0" eaLnBrk="1" hangingPunct="1">
              <a:spcBef>
                <a:spcPts val="600"/>
              </a:spcBef>
              <a:buClr>
                <a:schemeClr val="accent2"/>
              </a:buClr>
              <a:buSzPct val="140000"/>
              <a:buFontTx/>
              <a:buNone/>
              <a:defRPr/>
            </a:pPr>
            <a:r>
              <a:rPr lang="fr-FR" sz="2400" b="1" dirty="0" err="1" smtClean="0">
                <a:solidFill>
                  <a:srgbClr val="000000"/>
                </a:solidFill>
                <a:latin typeface="Trebuchet MS"/>
                <a:cs typeface="Trebuchet MS"/>
              </a:rPr>
              <a:t>Outreach</a:t>
            </a:r>
            <a:r>
              <a:rPr lang="fr-FR" sz="2400" b="1" dirty="0" smtClean="0">
                <a:solidFill>
                  <a:srgbClr val="000000"/>
                </a:solidFill>
                <a:latin typeface="Trebuchet MS"/>
                <a:cs typeface="Trebuchet MS"/>
              </a:rPr>
              <a:t> and </a:t>
            </a:r>
            <a:r>
              <a:rPr lang="fr-FR" sz="2400" b="1" dirty="0" err="1" smtClean="0">
                <a:solidFill>
                  <a:srgbClr val="000000"/>
                </a:solidFill>
                <a:latin typeface="Trebuchet MS"/>
                <a:cs typeface="Trebuchet MS"/>
              </a:rPr>
              <a:t>education</a:t>
            </a:r>
            <a:r>
              <a:rPr lang="fr-FR" sz="2400" b="1" dirty="0">
                <a:solidFill>
                  <a:srgbClr val="000000"/>
                </a:solidFill>
                <a:latin typeface="Trebuchet MS"/>
                <a:cs typeface="Trebuchet MS"/>
              </a:rPr>
              <a:t> </a:t>
            </a:r>
            <a:r>
              <a:rPr lang="fr-FR" sz="2400" b="1" dirty="0" err="1" smtClean="0">
                <a:solidFill>
                  <a:srgbClr val="000000"/>
                </a:solidFill>
                <a:latin typeface="Trebuchet MS"/>
                <a:cs typeface="Trebuchet MS"/>
              </a:rPr>
              <a:t>activities</a:t>
            </a:r>
            <a:r>
              <a:rPr lang="fr-FR" sz="2400" b="1" dirty="0" smtClean="0">
                <a:solidFill>
                  <a:srgbClr val="000000"/>
                </a:solidFill>
                <a:latin typeface="Trebuchet MS"/>
                <a:cs typeface="Trebuchet MS"/>
              </a:rPr>
              <a:t> </a:t>
            </a:r>
          </a:p>
          <a:p>
            <a:pPr marL="0" indent="0" eaLnBrk="1" hangingPunct="1">
              <a:spcBef>
                <a:spcPts val="600"/>
              </a:spcBef>
              <a:buClr>
                <a:schemeClr val="accent2"/>
              </a:buClr>
              <a:buSzPct val="140000"/>
              <a:buFontTx/>
              <a:buNone/>
              <a:defRPr/>
            </a:pPr>
            <a:r>
              <a:rPr lang="fr-FR" sz="1800" b="1" dirty="0" smtClean="0">
                <a:solidFill>
                  <a:srgbClr val="000000"/>
                </a:solidFill>
                <a:latin typeface="Trebuchet MS"/>
                <a:cs typeface="Trebuchet MS"/>
              </a:rPr>
              <a:t>@ AGU 2014</a:t>
            </a:r>
          </a:p>
          <a:p>
            <a:pPr eaLnBrk="1" hangingPunct="1">
              <a:spcBef>
                <a:spcPts val="600"/>
              </a:spcBef>
              <a:buClr>
                <a:srgbClr val="1166B1"/>
              </a:buClr>
              <a:buSzPct val="140000"/>
              <a:buFont typeface="Arial"/>
              <a:buChar char="•"/>
              <a:defRPr/>
            </a:pPr>
            <a:r>
              <a:rPr lang="fr-FR" sz="1600" dirty="0" smtClean="0">
                <a:solidFill>
                  <a:srgbClr val="000000"/>
                </a:solidFill>
                <a:latin typeface="Trebuchet MS"/>
                <a:cs typeface="Trebuchet MS"/>
              </a:rPr>
              <a:t>Joint ECORD/IODP – ICDP exhibition </a:t>
            </a:r>
            <a:r>
              <a:rPr lang="fr-FR" sz="1600" dirty="0" err="1" smtClean="0">
                <a:solidFill>
                  <a:srgbClr val="000000"/>
                </a:solidFill>
                <a:latin typeface="Trebuchet MS"/>
                <a:cs typeface="Trebuchet MS"/>
              </a:rPr>
              <a:t>booth</a:t>
            </a:r>
            <a:r>
              <a:rPr lang="fr-FR" sz="1600" dirty="0">
                <a:solidFill>
                  <a:srgbClr val="000000"/>
                </a:solidFill>
                <a:latin typeface="Trebuchet MS"/>
                <a:cs typeface="Trebuchet MS"/>
              </a:rPr>
              <a:t> </a:t>
            </a:r>
            <a:endParaRPr lang="fr-FR" sz="1600" dirty="0" smtClean="0">
              <a:solidFill>
                <a:srgbClr val="000000"/>
              </a:solidFill>
              <a:latin typeface="Trebuchet MS"/>
              <a:cs typeface="Trebuchet MS"/>
            </a:endParaRPr>
          </a:p>
          <a:p>
            <a:pPr eaLnBrk="1" hangingPunct="1">
              <a:spcBef>
                <a:spcPts val="600"/>
              </a:spcBef>
              <a:buClr>
                <a:srgbClr val="1166B1"/>
              </a:buClr>
              <a:buSzPct val="140000"/>
              <a:buFont typeface="Arial"/>
              <a:buChar char="•"/>
              <a:defRPr/>
            </a:pPr>
            <a:r>
              <a:rPr lang="fr-FR" sz="1600" dirty="0" err="1" smtClean="0">
                <a:solidFill>
                  <a:srgbClr val="000000"/>
                </a:solidFill>
                <a:latin typeface="Trebuchet MS"/>
                <a:cs typeface="Trebuchet MS"/>
              </a:rPr>
              <a:t>Scientific</a:t>
            </a:r>
            <a:r>
              <a:rPr lang="fr-FR" sz="1600" dirty="0" smtClean="0">
                <a:solidFill>
                  <a:srgbClr val="000000"/>
                </a:solidFill>
                <a:latin typeface="Trebuchet MS"/>
                <a:cs typeface="Trebuchet MS"/>
              </a:rPr>
              <a:t> </a:t>
            </a:r>
            <a:r>
              <a:rPr lang="fr-FR" sz="1600" dirty="0" err="1" smtClean="0">
                <a:solidFill>
                  <a:srgbClr val="000000"/>
                </a:solidFill>
                <a:latin typeface="Trebuchet MS"/>
                <a:cs typeface="Trebuchet MS"/>
              </a:rPr>
              <a:t>Drilling</a:t>
            </a:r>
            <a:r>
              <a:rPr lang="fr-FR" sz="1600" dirty="0" smtClean="0">
                <a:solidFill>
                  <a:srgbClr val="000000"/>
                </a:solidFill>
                <a:latin typeface="Trebuchet MS"/>
                <a:cs typeface="Trebuchet MS"/>
              </a:rPr>
              <a:t> </a:t>
            </a:r>
            <a:r>
              <a:rPr lang="fr-FR" sz="1600" dirty="0" err="1" smtClean="0">
                <a:solidFill>
                  <a:srgbClr val="000000"/>
                </a:solidFill>
                <a:latin typeface="Trebuchet MS"/>
                <a:cs typeface="Trebuchet MS"/>
              </a:rPr>
              <a:t>Town</a:t>
            </a:r>
            <a:r>
              <a:rPr lang="fr-FR" sz="1600" dirty="0" smtClean="0">
                <a:solidFill>
                  <a:srgbClr val="000000"/>
                </a:solidFill>
                <a:latin typeface="Trebuchet MS"/>
                <a:cs typeface="Trebuchet MS"/>
              </a:rPr>
              <a:t> Hall meeting </a:t>
            </a:r>
            <a:endParaRPr lang="fr-FR" sz="1600" dirty="0">
              <a:solidFill>
                <a:srgbClr val="000000"/>
              </a:solidFill>
              <a:latin typeface="Trebuchet MS"/>
              <a:cs typeface="Trebuchet MS"/>
            </a:endParaRPr>
          </a:p>
          <a:p>
            <a:pPr marL="0" indent="0" eaLnBrk="1" hangingPunct="1">
              <a:spcBef>
                <a:spcPts val="600"/>
              </a:spcBef>
              <a:buClr>
                <a:srgbClr val="1166B1"/>
              </a:buClr>
              <a:buSzPct val="140000"/>
              <a:buNone/>
              <a:defRPr/>
            </a:pPr>
            <a:r>
              <a:rPr lang="fr-FR" sz="1800" b="1" dirty="0" smtClean="0">
                <a:solidFill>
                  <a:srgbClr val="000000"/>
                </a:solidFill>
                <a:latin typeface="Trebuchet MS"/>
                <a:cs typeface="Trebuchet MS"/>
              </a:rPr>
              <a:t>Support to ECORD </a:t>
            </a:r>
            <a:r>
              <a:rPr lang="fr-FR" sz="1800" b="1" dirty="0" err="1" smtClean="0">
                <a:solidFill>
                  <a:srgbClr val="000000"/>
                </a:solidFill>
                <a:latin typeface="Trebuchet MS"/>
                <a:cs typeface="Trebuchet MS"/>
              </a:rPr>
              <a:t>booths</a:t>
            </a:r>
            <a:endParaRPr lang="fr-FR" sz="1800" b="1" dirty="0" smtClean="0">
              <a:solidFill>
                <a:srgbClr val="000000"/>
              </a:solidFill>
              <a:latin typeface="Trebuchet MS"/>
              <a:cs typeface="Trebuchet MS"/>
            </a:endParaRPr>
          </a:p>
          <a:p>
            <a:pPr eaLnBrk="1" hangingPunct="1">
              <a:spcBef>
                <a:spcPts val="600"/>
              </a:spcBef>
              <a:buClr>
                <a:srgbClr val="1166B1"/>
              </a:buClr>
              <a:buSzPct val="140000"/>
              <a:defRPr/>
            </a:pPr>
            <a:r>
              <a:rPr lang="fr-FR" sz="1600" dirty="0" smtClean="0">
                <a:solidFill>
                  <a:srgbClr val="000000"/>
                </a:solidFill>
                <a:latin typeface="Trebuchet MS"/>
                <a:cs typeface="Trebuchet MS"/>
              </a:rPr>
              <a:t>IODP-Canada @ GSA 2014 in Vancouver</a:t>
            </a:r>
          </a:p>
          <a:p>
            <a:pPr eaLnBrk="1" hangingPunct="1">
              <a:spcBef>
                <a:spcPts val="600"/>
              </a:spcBef>
              <a:buClr>
                <a:srgbClr val="1166B1"/>
              </a:buClr>
              <a:buSzPct val="140000"/>
              <a:defRPr/>
            </a:pPr>
            <a:r>
              <a:rPr lang="fr-FR" sz="1600" dirty="0" smtClean="0">
                <a:solidFill>
                  <a:srgbClr val="000000"/>
                </a:solidFill>
                <a:latin typeface="Trebuchet MS"/>
                <a:cs typeface="Trebuchet MS"/>
              </a:rPr>
              <a:t>IODP-France @RST 2014 in </a:t>
            </a:r>
            <a:r>
              <a:rPr lang="fr-FR" sz="1600" dirty="0">
                <a:solidFill>
                  <a:srgbClr val="000000"/>
                </a:solidFill>
                <a:latin typeface="Trebuchet MS"/>
                <a:cs typeface="Trebuchet MS"/>
              </a:rPr>
              <a:t>P</a:t>
            </a:r>
            <a:r>
              <a:rPr lang="fr-FR" sz="1600" dirty="0" smtClean="0">
                <a:solidFill>
                  <a:srgbClr val="000000"/>
                </a:solidFill>
                <a:latin typeface="Trebuchet MS"/>
                <a:cs typeface="Trebuchet MS"/>
              </a:rPr>
              <a:t>au</a:t>
            </a:r>
          </a:p>
          <a:p>
            <a:pPr marL="0" indent="0" eaLnBrk="1" hangingPunct="1">
              <a:spcBef>
                <a:spcPts val="600"/>
              </a:spcBef>
              <a:buClr>
                <a:schemeClr val="accent2"/>
              </a:buClr>
              <a:buSzPct val="140000"/>
              <a:buNone/>
              <a:defRPr/>
            </a:pPr>
            <a:r>
              <a:rPr lang="fr-FR" sz="1800" b="1" dirty="0" smtClean="0">
                <a:solidFill>
                  <a:srgbClr val="000000"/>
                </a:solidFill>
                <a:latin typeface="Trebuchet MS"/>
                <a:cs typeface="Trebuchet MS"/>
              </a:rPr>
              <a:t>Programme publications</a:t>
            </a:r>
          </a:p>
          <a:p>
            <a:pPr eaLnBrk="1" hangingPunct="1">
              <a:spcBef>
                <a:spcPts val="600"/>
              </a:spcBef>
              <a:buClr>
                <a:schemeClr val="accent2"/>
              </a:buClr>
              <a:buSzPct val="140000"/>
              <a:defRPr/>
            </a:pPr>
            <a:r>
              <a:rPr lang="fr-FR" sz="1600" dirty="0" smtClean="0">
                <a:solidFill>
                  <a:srgbClr val="000000"/>
                </a:solidFill>
                <a:latin typeface="Trebuchet MS"/>
                <a:cs typeface="Trebuchet MS"/>
              </a:rPr>
              <a:t>ECORD Newsletter #23 – </a:t>
            </a:r>
            <a:r>
              <a:rPr lang="fr-FR" sz="1600" dirty="0" err="1" smtClean="0">
                <a:solidFill>
                  <a:srgbClr val="000000"/>
                </a:solidFill>
                <a:latin typeface="Trebuchet MS"/>
                <a:cs typeface="Trebuchet MS"/>
              </a:rPr>
              <a:t>November</a:t>
            </a:r>
            <a:r>
              <a:rPr lang="fr-FR" sz="1600" dirty="0">
                <a:solidFill>
                  <a:srgbClr val="000000"/>
                </a:solidFill>
                <a:latin typeface="Trebuchet MS"/>
                <a:cs typeface="Trebuchet MS"/>
              </a:rPr>
              <a:t> </a:t>
            </a:r>
            <a:r>
              <a:rPr lang="fr-FR" sz="1600" dirty="0" smtClean="0">
                <a:solidFill>
                  <a:srgbClr val="000000"/>
                </a:solidFill>
                <a:latin typeface="Trebuchet MS"/>
                <a:cs typeface="Trebuchet MS"/>
              </a:rPr>
              <a:t>2014; </a:t>
            </a:r>
            <a:r>
              <a:rPr lang="fr-FR" sz="1600" dirty="0">
                <a:solidFill>
                  <a:srgbClr val="000000"/>
                </a:solidFill>
                <a:latin typeface="Trebuchet MS"/>
                <a:cs typeface="Trebuchet MS"/>
              </a:rPr>
              <a:t>ECORD </a:t>
            </a:r>
            <a:r>
              <a:rPr lang="fr-FR" sz="1600" dirty="0" err="1" smtClean="0">
                <a:solidFill>
                  <a:srgbClr val="000000"/>
                </a:solidFill>
                <a:latin typeface="Trebuchet MS"/>
                <a:cs typeface="Trebuchet MS"/>
              </a:rPr>
              <a:t>Calendar</a:t>
            </a:r>
            <a:r>
              <a:rPr lang="fr-FR" sz="1600" dirty="0" smtClean="0">
                <a:solidFill>
                  <a:srgbClr val="000000"/>
                </a:solidFill>
                <a:latin typeface="Trebuchet MS"/>
                <a:cs typeface="Trebuchet MS"/>
              </a:rPr>
              <a:t> 2015</a:t>
            </a:r>
          </a:p>
          <a:p>
            <a:pPr eaLnBrk="1" hangingPunct="1">
              <a:spcBef>
                <a:spcPts val="600"/>
              </a:spcBef>
              <a:buClr>
                <a:schemeClr val="accent2"/>
              </a:buClr>
              <a:buSzPct val="140000"/>
              <a:defRPr/>
            </a:pPr>
            <a:r>
              <a:rPr lang="fr-FR" sz="1600" dirty="0" err="1" smtClean="0">
                <a:solidFill>
                  <a:srgbClr val="000000"/>
                </a:solidFill>
                <a:latin typeface="Trebuchet MS"/>
                <a:cs typeface="Trebuchet MS"/>
              </a:rPr>
              <a:t>involved</a:t>
            </a:r>
            <a:r>
              <a:rPr lang="fr-FR" sz="1600" dirty="0" smtClean="0">
                <a:solidFill>
                  <a:srgbClr val="000000"/>
                </a:solidFill>
                <a:latin typeface="Trebuchet MS"/>
                <a:cs typeface="Trebuchet MS"/>
              </a:rPr>
              <a:t> in IODP-ICDP brochure</a:t>
            </a:r>
          </a:p>
          <a:p>
            <a:pPr marL="0" indent="0" eaLnBrk="1" hangingPunct="1">
              <a:spcBef>
                <a:spcPts val="600"/>
              </a:spcBef>
              <a:buClr>
                <a:schemeClr val="accent2"/>
              </a:buClr>
              <a:buSzPct val="140000"/>
              <a:buFontTx/>
              <a:buNone/>
              <a:defRPr/>
            </a:pPr>
            <a:r>
              <a:rPr lang="fr-FR" sz="1800" b="1" dirty="0" smtClean="0">
                <a:solidFill>
                  <a:srgbClr val="000000"/>
                </a:solidFill>
                <a:latin typeface="Trebuchet MS"/>
                <a:cs typeface="Trebuchet MS"/>
              </a:rPr>
              <a:t>ECORD online</a:t>
            </a:r>
          </a:p>
          <a:p>
            <a:pPr eaLnBrk="1" hangingPunct="1">
              <a:spcBef>
                <a:spcPts val="600"/>
              </a:spcBef>
              <a:buClr>
                <a:schemeClr val="accent2"/>
              </a:buClr>
              <a:buSzPct val="140000"/>
              <a:defRPr/>
            </a:pPr>
            <a:r>
              <a:rPr lang="fr-FR" sz="1600" dirty="0" smtClean="0">
                <a:solidFill>
                  <a:srgbClr val="000000"/>
                </a:solidFill>
                <a:latin typeface="Trebuchet MS"/>
                <a:cs typeface="Trebuchet MS"/>
              </a:rPr>
              <a:t>Updates/new pages on </a:t>
            </a:r>
            <a:r>
              <a:rPr lang="fr-FR" sz="1600" dirty="0" err="1" smtClean="0">
                <a:solidFill>
                  <a:srgbClr val="000000"/>
                </a:solidFill>
                <a:latin typeface="Trebuchet MS"/>
                <a:cs typeface="Trebuchet MS"/>
              </a:rPr>
              <a:t>ecord.org</a:t>
            </a:r>
            <a:endParaRPr lang="fr-FR" sz="1600" dirty="0" smtClean="0">
              <a:solidFill>
                <a:srgbClr val="000000"/>
              </a:solidFill>
              <a:latin typeface="Trebuchet MS"/>
              <a:cs typeface="Trebuchet MS"/>
            </a:endParaRPr>
          </a:p>
          <a:p>
            <a:pPr eaLnBrk="1" hangingPunct="1">
              <a:spcBef>
                <a:spcPts val="600"/>
              </a:spcBef>
              <a:buClr>
                <a:schemeClr val="accent2"/>
              </a:buClr>
              <a:buSzPct val="140000"/>
              <a:defRPr/>
            </a:pPr>
            <a:r>
              <a:rPr lang="fr-FR" sz="1600" dirty="0">
                <a:solidFill>
                  <a:srgbClr val="000000"/>
                </a:solidFill>
                <a:latin typeface="Trebuchet MS"/>
                <a:cs typeface="Trebuchet MS"/>
              </a:rPr>
              <a:t>Distribution of ECORD Headlines #</a:t>
            </a:r>
            <a:r>
              <a:rPr lang="fr-FR" sz="1600" dirty="0" smtClean="0">
                <a:solidFill>
                  <a:srgbClr val="000000"/>
                </a:solidFill>
                <a:latin typeface="Trebuchet MS"/>
                <a:cs typeface="Trebuchet MS"/>
              </a:rPr>
              <a:t>5</a:t>
            </a:r>
          </a:p>
          <a:p>
            <a:pPr marL="0" indent="0" eaLnBrk="1" hangingPunct="1">
              <a:spcBef>
                <a:spcPts val="600"/>
              </a:spcBef>
              <a:buClr>
                <a:schemeClr val="accent2"/>
              </a:buClr>
              <a:buSzPct val="140000"/>
              <a:buNone/>
              <a:defRPr/>
            </a:pPr>
            <a:r>
              <a:rPr lang="fr-FR" sz="1800" b="1" dirty="0" smtClean="0">
                <a:solidFill>
                  <a:srgbClr val="000000"/>
                </a:solidFill>
                <a:latin typeface="Trebuchet MS"/>
                <a:cs typeface="Trebuchet MS"/>
              </a:rPr>
              <a:t>Meetings</a:t>
            </a:r>
          </a:p>
          <a:p>
            <a:pPr eaLnBrk="1" hangingPunct="1">
              <a:spcBef>
                <a:spcPts val="600"/>
              </a:spcBef>
              <a:buClr>
                <a:schemeClr val="accent2"/>
              </a:buClr>
              <a:buSzPct val="140000"/>
              <a:defRPr/>
            </a:pPr>
            <a:r>
              <a:rPr lang="fr-FR" sz="1600" dirty="0" smtClean="0">
                <a:solidFill>
                  <a:srgbClr val="000000"/>
                </a:solidFill>
                <a:latin typeface="Trebuchet MS"/>
                <a:cs typeface="Trebuchet MS"/>
              </a:rPr>
              <a:t>Report </a:t>
            </a:r>
            <a:r>
              <a:rPr lang="fr-FR" sz="1600" dirty="0" err="1" smtClean="0">
                <a:solidFill>
                  <a:srgbClr val="000000"/>
                </a:solidFill>
                <a:latin typeface="Trebuchet MS"/>
                <a:cs typeface="Trebuchet MS"/>
              </a:rPr>
              <a:t>at</a:t>
            </a:r>
            <a:r>
              <a:rPr lang="fr-FR" sz="1600" dirty="0" smtClean="0">
                <a:solidFill>
                  <a:srgbClr val="000000"/>
                </a:solidFill>
                <a:latin typeface="Trebuchet MS"/>
                <a:cs typeface="Trebuchet MS"/>
              </a:rPr>
              <a:t> Council/ESSAC meeting #2 on E&amp;O 2014 </a:t>
            </a:r>
            <a:r>
              <a:rPr lang="fr-FR" sz="1600" dirty="0" err="1" smtClean="0">
                <a:solidFill>
                  <a:srgbClr val="000000"/>
                </a:solidFill>
                <a:latin typeface="Trebuchet MS"/>
                <a:cs typeface="Trebuchet MS"/>
              </a:rPr>
              <a:t>activities</a:t>
            </a:r>
            <a:r>
              <a:rPr lang="fr-FR" sz="1600" dirty="0" smtClean="0">
                <a:solidFill>
                  <a:srgbClr val="000000"/>
                </a:solidFill>
                <a:latin typeface="Trebuchet MS"/>
                <a:cs typeface="Trebuchet MS"/>
              </a:rPr>
              <a:t> and 2015 budget</a:t>
            </a:r>
          </a:p>
          <a:p>
            <a:pPr eaLnBrk="1" hangingPunct="1">
              <a:spcBef>
                <a:spcPts val="600"/>
              </a:spcBef>
              <a:buClr>
                <a:schemeClr val="accent2"/>
              </a:buClr>
              <a:buSzPct val="140000"/>
              <a:defRPr/>
            </a:pPr>
            <a:r>
              <a:rPr lang="fr-FR" sz="1600" dirty="0" smtClean="0">
                <a:solidFill>
                  <a:srgbClr val="000000"/>
                </a:solidFill>
                <a:latin typeface="Trebuchet MS"/>
                <a:cs typeface="Trebuchet MS"/>
              </a:rPr>
              <a:t>Informal IODP </a:t>
            </a:r>
            <a:r>
              <a:rPr lang="fr-FR" sz="1600" dirty="0" err="1" smtClean="0">
                <a:solidFill>
                  <a:srgbClr val="000000"/>
                </a:solidFill>
                <a:latin typeface="Trebuchet MS"/>
                <a:cs typeface="Trebuchet MS"/>
              </a:rPr>
              <a:t>education</a:t>
            </a:r>
            <a:r>
              <a:rPr lang="fr-FR" sz="1600" dirty="0" smtClean="0">
                <a:solidFill>
                  <a:srgbClr val="000000"/>
                </a:solidFill>
                <a:latin typeface="Trebuchet MS"/>
                <a:cs typeface="Trebuchet MS"/>
              </a:rPr>
              <a:t> meeting @AGU 2014</a:t>
            </a:r>
            <a:endParaRPr lang="fr-FR" sz="1600" dirty="0">
              <a:solidFill>
                <a:srgbClr val="000000"/>
              </a:solidFill>
              <a:latin typeface="Trebuchet MS"/>
              <a:cs typeface="Trebuchet MS"/>
            </a:endParaRPr>
          </a:p>
        </p:txBody>
      </p:sp>
      <p:sp>
        <p:nvSpPr>
          <p:cNvPr id="7" name="Rectangle 3"/>
          <p:cNvSpPr>
            <a:spLocks noChangeArrowheads="1"/>
          </p:cNvSpPr>
          <p:nvPr/>
        </p:nvSpPr>
        <p:spPr bwMode="auto">
          <a:xfrm>
            <a:off x="468313" y="228600"/>
            <a:ext cx="835183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000090"/>
                </a:solidFill>
                <a:effectLst>
                  <a:outerShdw blurRad="50800" dist="38100" dir="2700000" algn="tl" rotWithShape="0">
                    <a:prstClr val="black">
                      <a:alpha val="40000"/>
                    </a:prstClr>
                  </a:outerShdw>
                </a:effectLst>
                <a:latin typeface="GeoSlab703 Md BT"/>
                <a:cs typeface="GeoSlab703 Md BT"/>
              </a:rPr>
              <a:t>2</a:t>
            </a: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 ECORD and ICDP news</a:t>
            </a:r>
            <a:endParaRPr lang="en-GB" sz="3200" b="0" dirty="0">
              <a:solidFill>
                <a:srgbClr val="000090"/>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sp>
        <p:nvSpPr>
          <p:cNvPr id="6" name="Text Box 19"/>
          <p:cNvSpPr txBox="1">
            <a:spLocks noChangeArrowheads="1"/>
          </p:cNvSpPr>
          <p:nvPr/>
        </p:nvSpPr>
        <p:spPr bwMode="auto">
          <a:xfrm>
            <a:off x="-323850" y="6381750"/>
            <a:ext cx="9791700" cy="892552"/>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Tree>
    <p:extLst>
      <p:ext uri="{BB962C8B-B14F-4D97-AF65-F5344CB8AC3E}">
        <p14:creationId xmlns:p14="http://schemas.microsoft.com/office/powerpoint/2010/main" val="31532659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457200" y="1125538"/>
            <a:ext cx="8231188" cy="3743325"/>
          </a:xfrm>
          <a:prstGeom prst="rect">
            <a:avLst/>
          </a:prstGeom>
        </p:spPr>
        <p:txBody>
          <a:bodyPr/>
          <a:lstStyle/>
          <a:p>
            <a:pPr eaLnBrk="1" hangingPunct="1">
              <a:spcBef>
                <a:spcPts val="600"/>
              </a:spcBef>
              <a:buClr>
                <a:schemeClr val="bg1">
                  <a:lumMod val="65000"/>
                </a:schemeClr>
              </a:buClr>
              <a:buSzPct val="140000"/>
              <a:defRPr/>
            </a:pPr>
            <a:r>
              <a:rPr lang="fr-FR" sz="2400" b="1" dirty="0" err="1" smtClean="0">
                <a:solidFill>
                  <a:schemeClr val="bg1">
                    <a:lumMod val="50000"/>
                  </a:schemeClr>
                </a:solidFill>
                <a:latin typeface="Trebuchet MS"/>
                <a:cs typeface="Trebuchet MS"/>
              </a:rPr>
              <a:t>Outreach</a:t>
            </a:r>
            <a:r>
              <a:rPr lang="fr-FR" sz="2400" b="1" dirty="0" smtClean="0">
                <a:solidFill>
                  <a:schemeClr val="bg1">
                    <a:lumMod val="50000"/>
                  </a:schemeClr>
                </a:solidFill>
                <a:latin typeface="Trebuchet MS"/>
                <a:cs typeface="Trebuchet MS"/>
              </a:rPr>
              <a:t> &amp; </a:t>
            </a:r>
            <a:r>
              <a:rPr lang="fr-FR" sz="2400" b="1" dirty="0">
                <a:solidFill>
                  <a:schemeClr val="bg1">
                    <a:lumMod val="50000"/>
                  </a:schemeClr>
                </a:solidFill>
                <a:latin typeface="Trebuchet MS"/>
                <a:cs typeface="Trebuchet MS"/>
              </a:rPr>
              <a:t>E</a:t>
            </a:r>
            <a:r>
              <a:rPr lang="fr-FR" sz="2400" b="1" dirty="0" smtClean="0">
                <a:solidFill>
                  <a:schemeClr val="bg1">
                    <a:lumMod val="50000"/>
                  </a:schemeClr>
                </a:solidFill>
                <a:latin typeface="Trebuchet MS"/>
                <a:cs typeface="Trebuchet MS"/>
              </a:rPr>
              <a:t>ducation ECORD </a:t>
            </a:r>
            <a:r>
              <a:rPr lang="fr-FR" sz="2400" b="1" dirty="0" err="1" smtClean="0">
                <a:solidFill>
                  <a:schemeClr val="bg1">
                    <a:lumMod val="50000"/>
                  </a:schemeClr>
                </a:solidFill>
                <a:latin typeface="Trebuchet MS"/>
                <a:cs typeface="Trebuchet MS"/>
              </a:rPr>
              <a:t>activities</a:t>
            </a:r>
            <a:endParaRPr lang="fr-FR" sz="2400" b="1" dirty="0" smtClean="0">
              <a:solidFill>
                <a:schemeClr val="bg1">
                  <a:lumMod val="50000"/>
                </a:schemeClr>
              </a:solidFill>
              <a:latin typeface="Trebuchet MS"/>
              <a:cs typeface="Trebuchet MS"/>
            </a:endParaRPr>
          </a:p>
          <a:p>
            <a:pPr eaLnBrk="1" hangingPunct="1">
              <a:spcBef>
                <a:spcPts val="600"/>
              </a:spcBef>
              <a:buClr>
                <a:schemeClr val="accent2"/>
              </a:buClr>
              <a:buSzPct val="140000"/>
              <a:defRPr/>
            </a:pPr>
            <a:r>
              <a:rPr lang="fr-FR" sz="2400" b="1" dirty="0" smtClean="0">
                <a:latin typeface="Trebuchet MS"/>
                <a:cs typeface="Trebuchet MS"/>
              </a:rPr>
              <a:t>EMA </a:t>
            </a:r>
          </a:p>
          <a:p>
            <a:pPr eaLnBrk="1" hangingPunct="1">
              <a:spcBef>
                <a:spcPts val="600"/>
              </a:spcBef>
              <a:buClr>
                <a:schemeClr val="accent2"/>
              </a:buClr>
              <a:buSzPct val="140000"/>
              <a:defRPr/>
            </a:pPr>
            <a:r>
              <a:rPr lang="fr-FR" sz="2400" b="1" dirty="0" smtClean="0">
                <a:latin typeface="Trebuchet MS"/>
                <a:cs typeface="Trebuchet MS"/>
              </a:rPr>
              <a:t>ESSAC</a:t>
            </a:r>
          </a:p>
          <a:p>
            <a:pPr eaLnBrk="1" hangingPunct="1">
              <a:spcBef>
                <a:spcPts val="600"/>
              </a:spcBef>
              <a:buClr>
                <a:schemeClr val="accent2"/>
              </a:buClr>
              <a:buSzPct val="140000"/>
              <a:defRPr/>
            </a:pPr>
            <a:r>
              <a:rPr lang="fr-FR" sz="2400" b="1" dirty="0" smtClean="0">
                <a:latin typeface="Trebuchet MS"/>
                <a:cs typeface="Trebuchet MS"/>
              </a:rPr>
              <a:t>ESO</a:t>
            </a:r>
          </a:p>
          <a:p>
            <a:pPr eaLnBrk="1" hangingPunct="1">
              <a:spcBef>
                <a:spcPts val="600"/>
              </a:spcBef>
              <a:buClr>
                <a:schemeClr val="accent2"/>
              </a:buClr>
              <a:buSzPct val="140000"/>
              <a:defRPr/>
            </a:pPr>
            <a:r>
              <a:rPr lang="fr-FR" sz="2400" b="1" dirty="0" smtClean="0">
                <a:latin typeface="Trebuchet MS"/>
                <a:cs typeface="Trebuchet MS"/>
              </a:rPr>
              <a:t>ICDP</a:t>
            </a:r>
          </a:p>
        </p:txBody>
      </p:sp>
      <p:sp>
        <p:nvSpPr>
          <p:cNvPr id="7" name="Rectangle 3"/>
          <p:cNvSpPr>
            <a:spLocks noChangeArrowheads="1"/>
          </p:cNvSpPr>
          <p:nvPr/>
        </p:nvSpPr>
        <p:spPr bwMode="auto">
          <a:xfrm>
            <a:off x="468313" y="228600"/>
            <a:ext cx="835183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a:solidFill>
                  <a:srgbClr val="000090"/>
                </a:solidFill>
                <a:effectLst>
                  <a:outerShdw blurRad="50800" dist="38100" dir="2700000" algn="tl" rotWithShape="0">
                    <a:prstClr val="black">
                      <a:alpha val="40000"/>
                    </a:prstClr>
                  </a:outerShdw>
                </a:effectLst>
                <a:latin typeface="GeoSlab703 Md BT"/>
                <a:cs typeface="GeoSlab703 Md BT"/>
              </a:rPr>
              <a:t>2</a:t>
            </a:r>
            <a:r>
              <a:rPr lang="en-GB" sz="3200" b="0" dirty="0" smtClean="0">
                <a:solidFill>
                  <a:srgbClr val="000090"/>
                </a:solidFill>
                <a:effectLst>
                  <a:outerShdw blurRad="50800" dist="38100" dir="2700000" algn="tl" rotWithShape="0">
                    <a:prstClr val="black">
                      <a:alpha val="40000"/>
                    </a:prstClr>
                  </a:outerShdw>
                </a:effectLst>
                <a:latin typeface="GeoSlab703 Md BT"/>
                <a:cs typeface="GeoSlab703 Md BT"/>
              </a:rPr>
              <a:t>. ECORD and ICDP news</a:t>
            </a:r>
            <a:endParaRPr lang="en-GB" sz="3200" b="0" dirty="0">
              <a:solidFill>
                <a:srgbClr val="000090"/>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sp>
        <p:nvSpPr>
          <p:cNvPr id="6" name="Text Box 19"/>
          <p:cNvSpPr txBox="1">
            <a:spLocks noChangeArrowheads="1"/>
          </p:cNvSpPr>
          <p:nvPr/>
        </p:nvSpPr>
        <p:spPr bwMode="auto">
          <a:xfrm>
            <a:off x="-323850" y="6381750"/>
            <a:ext cx="9791700" cy="677108"/>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ECORD O&amp;E  TF #6, Sept 3-4, 2014,  Zurich	 	</a:t>
            </a:r>
            <a:endParaRPr lang="fr-FR" sz="1400" b="0" dirty="0" smtClean="0">
              <a:solidFill>
                <a:srgbClr val="000090"/>
              </a:solidFill>
              <a:latin typeface="Gill Sans" charset="0"/>
              <a:cs typeface="+mn-cs"/>
            </a:endParaRPr>
          </a:p>
          <a:p>
            <a:pPr>
              <a:defRPr/>
            </a:pPr>
            <a:endParaRPr lang="fr-FR" sz="2400" dirty="0">
              <a:solidFill>
                <a:srgbClr val="000090"/>
              </a:solidFill>
              <a:cs typeface="+mn-cs"/>
            </a:endParaRPr>
          </a:p>
        </p:txBody>
      </p:sp>
    </p:spTree>
    <p:extLst>
      <p:ext uri="{BB962C8B-B14F-4D97-AF65-F5344CB8AC3E}">
        <p14:creationId xmlns:p14="http://schemas.microsoft.com/office/powerpoint/2010/main" val="6026746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mage 3" descr="ECORD-ICDP-AGU2014-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1484784"/>
            <a:ext cx="5205912" cy="4392488"/>
          </a:xfrm>
          <a:prstGeom prst="rect">
            <a:avLst/>
          </a:prstGeom>
        </p:spPr>
      </p:pic>
      <p:sp>
        <p:nvSpPr>
          <p:cNvPr id="60418" name="Rectangle 2"/>
          <p:cNvSpPr>
            <a:spLocks noGrp="1" noChangeArrowheads="1"/>
          </p:cNvSpPr>
          <p:nvPr>
            <p:ph type="body" idx="4294967295"/>
          </p:nvPr>
        </p:nvSpPr>
        <p:spPr>
          <a:xfrm>
            <a:off x="4860032" y="1484784"/>
            <a:ext cx="4176464" cy="4392488"/>
          </a:xfrm>
          <a:prstGeom prst="rect">
            <a:avLst/>
          </a:prstGeom>
          <a:solidFill>
            <a:schemeClr val="bg1"/>
          </a:solidFill>
        </p:spPr>
        <p:txBody>
          <a:bodyPr/>
          <a:lstStyle/>
          <a:p>
            <a:pPr marL="285750" lvl="1" eaLnBrk="1" hangingPunct="1">
              <a:lnSpc>
                <a:spcPct val="110000"/>
              </a:lnSpc>
              <a:buClr>
                <a:srgbClr val="1166B1"/>
              </a:buClr>
              <a:buSzPct val="130000"/>
              <a:buFont typeface="Arial"/>
              <a:buChar char="•"/>
              <a:defRPr/>
            </a:pPr>
            <a:r>
              <a:rPr lang="fr-FR" sz="1800" dirty="0" smtClean="0">
                <a:latin typeface="Trebuchet MS"/>
                <a:cs typeface="Trebuchet MS"/>
              </a:rPr>
              <a:t>Co</a:t>
            </a:r>
            <a:r>
              <a:rPr lang="fr-FR" sz="1800" dirty="0">
                <a:latin typeface="Trebuchet MS"/>
                <a:cs typeface="Trebuchet MS"/>
              </a:rPr>
              <a:t>-</a:t>
            </a:r>
            <a:r>
              <a:rPr lang="fr-FR" sz="1800" dirty="0" err="1">
                <a:latin typeface="Trebuchet MS"/>
                <a:cs typeface="Trebuchet MS"/>
              </a:rPr>
              <a:t>funded</a:t>
            </a:r>
            <a:r>
              <a:rPr lang="fr-FR" sz="1800" dirty="0">
                <a:latin typeface="Trebuchet MS"/>
                <a:cs typeface="Trebuchet MS"/>
              </a:rPr>
              <a:t> by ECORD and </a:t>
            </a:r>
            <a:r>
              <a:rPr lang="fr-FR" sz="1800" dirty="0" smtClean="0">
                <a:latin typeface="Trebuchet MS"/>
                <a:cs typeface="Trebuchet MS"/>
              </a:rPr>
              <a:t>ICDP</a:t>
            </a:r>
            <a:endParaRPr lang="en-US" sz="1800" dirty="0" smtClean="0">
              <a:latin typeface="Trebuchet MS"/>
              <a:cs typeface="Trebuchet MS"/>
            </a:endParaRPr>
          </a:p>
          <a:p>
            <a:pPr marL="285750" lvl="1" eaLnBrk="1" hangingPunct="1">
              <a:lnSpc>
                <a:spcPct val="110000"/>
              </a:lnSpc>
              <a:buClr>
                <a:srgbClr val="1166B1"/>
              </a:buClr>
              <a:buSzPct val="130000"/>
              <a:buFont typeface="Arial"/>
              <a:buChar char="•"/>
              <a:defRPr/>
            </a:pPr>
            <a:r>
              <a:rPr lang="en-US" sz="1800" dirty="0" smtClean="0">
                <a:latin typeface="Trebuchet MS"/>
                <a:cs typeface="Trebuchet MS"/>
              </a:rPr>
              <a:t>1</a:t>
            </a:r>
            <a:r>
              <a:rPr lang="en-US" sz="1800" baseline="30000" dirty="0" smtClean="0">
                <a:latin typeface="Trebuchet MS"/>
                <a:cs typeface="Trebuchet MS"/>
              </a:rPr>
              <a:t>st</a:t>
            </a:r>
            <a:r>
              <a:rPr lang="en-US" sz="1800" dirty="0" smtClean="0">
                <a:latin typeface="Trebuchet MS"/>
                <a:cs typeface="Trebuchet MS"/>
              </a:rPr>
              <a:t> day of the meeting (6 to 8 pm)</a:t>
            </a:r>
          </a:p>
          <a:p>
            <a:pPr marL="285750" lvl="1" eaLnBrk="1" hangingPunct="1">
              <a:lnSpc>
                <a:spcPct val="110000"/>
              </a:lnSpc>
              <a:buClr>
                <a:srgbClr val="1166B1"/>
              </a:buClr>
              <a:buSzPct val="130000"/>
              <a:buFont typeface="Arial"/>
              <a:buChar char="•"/>
              <a:defRPr/>
            </a:pPr>
            <a:r>
              <a:rPr lang="en-US" sz="1800" dirty="0" smtClean="0">
                <a:latin typeface="Trebuchet MS"/>
                <a:cs typeface="Trebuchet MS"/>
              </a:rPr>
              <a:t>3,5 days (until Fri 2 pm)</a:t>
            </a:r>
          </a:p>
          <a:p>
            <a:pPr marL="285750" lvl="1" eaLnBrk="1" hangingPunct="1">
              <a:lnSpc>
                <a:spcPct val="110000"/>
              </a:lnSpc>
              <a:buClr>
                <a:srgbClr val="1166B1"/>
              </a:buClr>
              <a:buSzPct val="130000"/>
              <a:buFont typeface="Arial"/>
              <a:buChar char="•"/>
              <a:defRPr/>
            </a:pPr>
            <a:r>
              <a:rPr lang="en-US" sz="1800" dirty="0" smtClean="0">
                <a:latin typeface="Trebuchet MS"/>
                <a:cs typeface="Trebuchet MS"/>
              </a:rPr>
              <a:t>ECORD-ICDP team: Alan, Diane (IODP-Canada), Sarah, </a:t>
            </a:r>
            <a:r>
              <a:rPr lang="en-US" sz="1800" dirty="0" err="1" smtClean="0">
                <a:latin typeface="Trebuchet MS"/>
                <a:cs typeface="Trebuchet MS"/>
              </a:rPr>
              <a:t>Carola</a:t>
            </a:r>
            <a:r>
              <a:rPr lang="en-US" sz="1800" dirty="0" smtClean="0">
                <a:latin typeface="Trebuchet MS"/>
                <a:cs typeface="Trebuchet MS"/>
              </a:rPr>
              <a:t> and </a:t>
            </a:r>
            <a:r>
              <a:rPr lang="en-US" sz="1800" dirty="0" err="1" smtClean="0">
                <a:latin typeface="Trebuchet MS"/>
                <a:cs typeface="Trebuchet MS"/>
              </a:rPr>
              <a:t>Uli</a:t>
            </a:r>
            <a:r>
              <a:rPr lang="en-US" sz="1800" dirty="0" smtClean="0">
                <a:latin typeface="Trebuchet MS"/>
                <a:cs typeface="Trebuchet MS"/>
              </a:rPr>
              <a:t>.</a:t>
            </a:r>
          </a:p>
          <a:p>
            <a:pPr marL="285750" lvl="1" eaLnBrk="1" hangingPunct="1">
              <a:lnSpc>
                <a:spcPct val="110000"/>
              </a:lnSpc>
              <a:buClr>
                <a:srgbClr val="1166B1"/>
              </a:buClr>
              <a:buSzPct val="130000"/>
              <a:buFont typeface="Arial"/>
              <a:buChar char="•"/>
              <a:defRPr/>
            </a:pPr>
            <a:r>
              <a:rPr lang="en-US" sz="1800" dirty="0" smtClean="0">
                <a:latin typeface="Trebuchet MS"/>
                <a:cs typeface="Trebuchet MS"/>
              </a:rPr>
              <a:t>Located in NSF street, nearby COL/USIO and JAMSTEC/KCC booths</a:t>
            </a:r>
          </a:p>
          <a:p>
            <a:pPr marL="285750" lvl="1" eaLnBrk="1" hangingPunct="1">
              <a:lnSpc>
                <a:spcPct val="110000"/>
              </a:lnSpc>
              <a:buClr>
                <a:srgbClr val="1166B1"/>
              </a:buClr>
              <a:buSzPct val="130000"/>
              <a:buFont typeface="Arial"/>
              <a:buChar char="•"/>
              <a:defRPr/>
            </a:pPr>
            <a:r>
              <a:rPr lang="fr-FR" sz="1800" dirty="0" err="1" smtClean="0">
                <a:latin typeface="Trebuchet MS"/>
                <a:cs typeface="Trebuchet MS"/>
              </a:rPr>
              <a:t>Steady</a:t>
            </a:r>
            <a:r>
              <a:rPr lang="fr-FR" sz="1800" dirty="0" smtClean="0">
                <a:latin typeface="Trebuchet MS"/>
                <a:cs typeface="Trebuchet MS"/>
              </a:rPr>
              <a:t> </a:t>
            </a:r>
            <a:r>
              <a:rPr lang="fr-FR" sz="1800" dirty="0" err="1" smtClean="0">
                <a:latin typeface="Trebuchet MS"/>
                <a:cs typeface="Trebuchet MS"/>
              </a:rPr>
              <a:t>traffic</a:t>
            </a:r>
            <a:r>
              <a:rPr lang="fr-FR" sz="1800" dirty="0" smtClean="0">
                <a:latin typeface="Trebuchet MS"/>
                <a:cs typeface="Trebuchet MS"/>
              </a:rPr>
              <a:t> (24,000 </a:t>
            </a:r>
            <a:r>
              <a:rPr lang="fr-FR" sz="1800" dirty="0" err="1" smtClean="0">
                <a:latin typeface="Trebuchet MS"/>
                <a:cs typeface="Trebuchet MS"/>
              </a:rPr>
              <a:t>attendees</a:t>
            </a:r>
            <a:r>
              <a:rPr lang="fr-FR" sz="1800" dirty="0" smtClean="0">
                <a:latin typeface="Trebuchet MS"/>
                <a:cs typeface="Trebuchet MS"/>
              </a:rPr>
              <a:t> </a:t>
            </a:r>
            <a:r>
              <a:rPr lang="fr-FR" sz="1800" dirty="0" err="1" smtClean="0">
                <a:latin typeface="Trebuchet MS"/>
                <a:cs typeface="Trebuchet MS"/>
              </a:rPr>
              <a:t>at</a:t>
            </a:r>
            <a:r>
              <a:rPr lang="fr-FR" sz="1800" dirty="0" smtClean="0">
                <a:latin typeface="Trebuchet MS"/>
                <a:cs typeface="Trebuchet MS"/>
              </a:rPr>
              <a:t> AGU 2014)</a:t>
            </a:r>
          </a:p>
          <a:p>
            <a:pPr marL="285750" lvl="1" eaLnBrk="1" hangingPunct="1">
              <a:lnSpc>
                <a:spcPct val="110000"/>
              </a:lnSpc>
              <a:buClr>
                <a:srgbClr val="1166B1"/>
              </a:buClr>
              <a:buSzPct val="130000"/>
              <a:buFont typeface="Arial"/>
              <a:buChar char="•"/>
              <a:defRPr/>
            </a:pPr>
            <a:r>
              <a:rPr lang="fr-FR" sz="1800" dirty="0" smtClean="0">
                <a:latin typeface="Trebuchet MS"/>
                <a:cs typeface="Trebuchet MS"/>
              </a:rPr>
              <a:t>New ECORD/IODP-ICDP posters </a:t>
            </a:r>
          </a:p>
        </p:txBody>
      </p:sp>
      <p:sp>
        <p:nvSpPr>
          <p:cNvPr id="7" name="Rectangle 3"/>
          <p:cNvSpPr>
            <a:spLocks noChangeArrowheads="1"/>
          </p:cNvSpPr>
          <p:nvPr/>
        </p:nvSpPr>
        <p:spPr bwMode="auto">
          <a:xfrm>
            <a:off x="468313" y="228600"/>
            <a:ext cx="835183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3. Review of IODP-ICDP @ AGU 2014</a:t>
            </a:r>
            <a:endParaRPr lang="en-GB" sz="3200" b="0" dirty="0">
              <a:solidFill>
                <a:srgbClr val="1258B1"/>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sp>
        <p:nvSpPr>
          <p:cNvPr id="6" name="Text Box 19"/>
          <p:cNvSpPr txBox="1">
            <a:spLocks noChangeArrowheads="1"/>
          </p:cNvSpPr>
          <p:nvPr/>
        </p:nvSpPr>
        <p:spPr bwMode="auto">
          <a:xfrm>
            <a:off x="-323850" y="6381750"/>
            <a:ext cx="9791700" cy="892552"/>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
        <p:nvSpPr>
          <p:cNvPr id="2" name="Rectangle 1"/>
          <p:cNvSpPr/>
          <p:nvPr/>
        </p:nvSpPr>
        <p:spPr>
          <a:xfrm>
            <a:off x="611560" y="836712"/>
            <a:ext cx="8136904" cy="400110"/>
          </a:xfrm>
          <a:prstGeom prst="rect">
            <a:avLst/>
          </a:prstGeom>
        </p:spPr>
        <p:txBody>
          <a:bodyPr wrap="square">
            <a:spAutoFit/>
          </a:bodyPr>
          <a:lstStyle/>
          <a:p>
            <a:pPr eaLnBrk="1" hangingPunct="1">
              <a:buClr>
                <a:srgbClr val="FF6600"/>
              </a:buClr>
              <a:buSzPct val="110000"/>
              <a:defRPr/>
            </a:pPr>
            <a:r>
              <a:rPr lang="en-US" sz="2000" dirty="0" smtClean="0">
                <a:solidFill>
                  <a:schemeClr val="tx1">
                    <a:lumMod val="95000"/>
                    <a:lumOff val="5000"/>
                  </a:schemeClr>
                </a:solidFill>
                <a:latin typeface="Trebuchet MS"/>
                <a:cs typeface="Trebuchet MS"/>
              </a:rPr>
              <a:t>Scientific Drilling IODP-ICDP booth</a:t>
            </a:r>
            <a:r>
              <a:rPr lang="en-US" sz="2000" b="0" dirty="0" smtClean="0">
                <a:solidFill>
                  <a:schemeClr val="tx1">
                    <a:lumMod val="95000"/>
                    <a:lumOff val="5000"/>
                  </a:schemeClr>
                </a:solidFill>
                <a:latin typeface="Trebuchet MS"/>
                <a:cs typeface="Trebuchet MS"/>
              </a:rPr>
              <a:t> (15-19 December)</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Image 4" descr="DSC_6180_69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3356992"/>
            <a:ext cx="4572000" cy="3028208"/>
          </a:xfrm>
          <a:prstGeom prst="rect">
            <a:avLst/>
          </a:prstGeom>
          <a:ln w="38100" cmpd="sng">
            <a:solidFill>
              <a:srgbClr val="FFFFFF"/>
            </a:solidFill>
          </a:ln>
        </p:spPr>
      </p:pic>
      <p:pic>
        <p:nvPicPr>
          <p:cNvPr id="9" name="Image 8" descr="DSC_6232_74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0" y="2823945"/>
            <a:ext cx="5370949" cy="3557383"/>
          </a:xfrm>
          <a:prstGeom prst="rect">
            <a:avLst/>
          </a:prstGeom>
          <a:ln w="38100" cmpd="sng">
            <a:solidFill>
              <a:schemeClr val="bg1"/>
            </a:solidFill>
          </a:ln>
        </p:spPr>
      </p:pic>
      <p:sp>
        <p:nvSpPr>
          <p:cNvPr id="60418" name="Rectangle 2"/>
          <p:cNvSpPr>
            <a:spLocks noGrp="1" noChangeArrowheads="1"/>
          </p:cNvSpPr>
          <p:nvPr>
            <p:ph type="body" idx="4294967295"/>
          </p:nvPr>
        </p:nvSpPr>
        <p:spPr>
          <a:xfrm>
            <a:off x="179512" y="1340768"/>
            <a:ext cx="5040560" cy="1872208"/>
          </a:xfrm>
          <a:prstGeom prst="rect">
            <a:avLst/>
          </a:prstGeom>
        </p:spPr>
        <p:txBody>
          <a:bodyPr/>
          <a:lstStyle/>
          <a:p>
            <a:pPr marL="0" lvl="1" indent="0" eaLnBrk="1" hangingPunct="1">
              <a:lnSpc>
                <a:spcPct val="110000"/>
              </a:lnSpc>
              <a:buClr>
                <a:srgbClr val="1166B1"/>
              </a:buClr>
              <a:buSzPct val="130000"/>
              <a:buNone/>
              <a:defRPr/>
            </a:pPr>
            <a:r>
              <a:rPr lang="en-GB" sz="1800" dirty="0" smtClean="0">
                <a:latin typeface="Trebuchet MS"/>
                <a:cs typeface="Trebuchet MS"/>
              </a:rPr>
              <a:t>250</a:t>
            </a:r>
            <a:r>
              <a:rPr lang="en-GB" sz="1800" dirty="0">
                <a:latin typeface="Trebuchet MS"/>
                <a:cs typeface="Trebuchet MS"/>
              </a:rPr>
              <a:t>-300 </a:t>
            </a:r>
            <a:r>
              <a:rPr lang="en-GB" sz="1800" dirty="0" smtClean="0">
                <a:latin typeface="Trebuchet MS"/>
                <a:cs typeface="Trebuchet MS"/>
              </a:rPr>
              <a:t>attendees, open bar + food</a:t>
            </a:r>
          </a:p>
          <a:p>
            <a:pPr marL="0" lvl="1" indent="0" eaLnBrk="1" hangingPunct="1">
              <a:lnSpc>
                <a:spcPct val="110000"/>
              </a:lnSpc>
              <a:buClr>
                <a:srgbClr val="1166B1"/>
              </a:buClr>
              <a:buSzPct val="130000"/>
              <a:buNone/>
              <a:defRPr/>
            </a:pPr>
            <a:r>
              <a:rPr lang="en-GB" sz="1800" dirty="0" smtClean="0">
                <a:latin typeface="Trebuchet MS"/>
                <a:cs typeface="Trebuchet MS"/>
              </a:rPr>
              <a:t>2 speakers, 24 posters, organised </a:t>
            </a:r>
            <a:r>
              <a:rPr lang="en-GB" sz="1800" dirty="0">
                <a:latin typeface="Trebuchet MS"/>
                <a:cs typeface="Trebuchet MS"/>
              </a:rPr>
              <a:t>by COL and co-funded by </a:t>
            </a:r>
            <a:r>
              <a:rPr lang="en-GB" sz="1800" dirty="0" smtClean="0">
                <a:latin typeface="Trebuchet MS"/>
                <a:cs typeface="Trebuchet MS"/>
              </a:rPr>
              <a:t>participants (NSF, ICDP, JAMSTEC &amp; ECORD).</a:t>
            </a:r>
            <a:endParaRPr lang="en-GB" sz="1800" dirty="0">
              <a:latin typeface="Trebuchet MS"/>
              <a:cs typeface="Trebuchet MS"/>
            </a:endParaRPr>
          </a:p>
        </p:txBody>
      </p:sp>
      <p:sp>
        <p:nvSpPr>
          <p:cNvPr id="7" name="Rectangle 3"/>
          <p:cNvSpPr>
            <a:spLocks noChangeArrowheads="1"/>
          </p:cNvSpPr>
          <p:nvPr/>
        </p:nvSpPr>
        <p:spPr bwMode="auto">
          <a:xfrm>
            <a:off x="468313" y="228600"/>
            <a:ext cx="8351837" cy="543739"/>
          </a:xfrm>
          <a:prstGeom prst="rect">
            <a:avLst/>
          </a:prstGeom>
          <a:noFill/>
          <a:ln>
            <a:noFill/>
          </a:ln>
          <a:effectLst/>
          <a:extLst>
            <a:ext uri="{909E8E84-426E-40dd-AFC4-6F175D3DCCD1}">
              <a14:hiddenFill xmlns:a14="http://schemas.microsoft.com/office/drawing/2010/main">
                <a:solidFill>
                  <a:schemeClr val="bg1">
                    <a:alpha val="45000"/>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90000"/>
              </a:lnSpc>
              <a:spcBef>
                <a:spcPct val="20000"/>
              </a:spcBef>
              <a:buClr>
                <a:srgbClr val="EE7C1B"/>
              </a:buClr>
              <a:defRPr/>
            </a:pPr>
            <a:r>
              <a:rPr lang="en-GB" sz="3200" b="0" dirty="0" smtClean="0">
                <a:solidFill>
                  <a:srgbClr val="1258B1"/>
                </a:solidFill>
                <a:effectLst>
                  <a:outerShdw blurRad="50800" dist="38100" dir="2700000" algn="tl" rotWithShape="0">
                    <a:prstClr val="black">
                      <a:alpha val="40000"/>
                    </a:prstClr>
                  </a:outerShdw>
                </a:effectLst>
                <a:latin typeface="GeoSlab703 Md BT"/>
                <a:cs typeface="GeoSlab703 Md BT"/>
              </a:rPr>
              <a:t>3. Review of IODP-ICDP @ AGU 2014</a:t>
            </a:r>
            <a:endParaRPr lang="en-GB" sz="3200" b="0" dirty="0">
              <a:solidFill>
                <a:srgbClr val="1258B1"/>
              </a:solidFill>
              <a:effectLst>
                <a:outerShdw blurRad="50800" dist="38100" dir="2700000" algn="tl" rotWithShape="0">
                  <a:prstClr val="black">
                    <a:alpha val="40000"/>
                  </a:prstClr>
                </a:outerShdw>
              </a:effectLst>
              <a:latin typeface="GeoSlab703 Md BT"/>
              <a:cs typeface="GeoSlab703 Md BT"/>
            </a:endParaRPr>
          </a:p>
        </p:txBody>
      </p:sp>
      <p:sp>
        <p:nvSpPr>
          <p:cNvPr id="8" name="Text Box 19"/>
          <p:cNvSpPr txBox="1">
            <a:spLocks noChangeArrowheads="1"/>
          </p:cNvSpPr>
          <p:nvPr/>
        </p:nvSpPr>
        <p:spPr bwMode="auto">
          <a:xfrm>
            <a:off x="3995738" y="6324600"/>
            <a:ext cx="50720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400" b="0" dirty="0">
                <a:solidFill>
                  <a:srgbClr val="000090"/>
                </a:solidFill>
                <a:latin typeface="Gill Sans" charset="0"/>
                <a:cs typeface="+mn-cs"/>
              </a:rPr>
              <a:t>ECRD </a:t>
            </a:r>
            <a:r>
              <a:rPr lang="fr-FR" sz="1400" b="0" dirty="0" err="1">
                <a:solidFill>
                  <a:srgbClr val="000090"/>
                </a:solidFill>
                <a:latin typeface="Gill Sans" charset="0"/>
                <a:cs typeface="+mn-cs"/>
              </a:rPr>
              <a:t>Outreach</a:t>
            </a:r>
            <a:r>
              <a:rPr lang="fr-FR" sz="1400" b="0" dirty="0">
                <a:solidFill>
                  <a:srgbClr val="000090"/>
                </a:solidFill>
                <a:latin typeface="Gill Sans" charset="0"/>
                <a:cs typeface="+mn-cs"/>
              </a:rPr>
              <a:t> &amp; Education TF Meeting, 4-5/2/2014,  </a:t>
            </a:r>
            <a:r>
              <a:rPr lang="fr-FR" sz="1400" b="0" dirty="0" err="1">
                <a:solidFill>
                  <a:srgbClr val="000090"/>
                </a:solidFill>
                <a:latin typeface="Gill Sans" charset="0"/>
                <a:cs typeface="+mn-cs"/>
              </a:rPr>
              <a:t>Bremen</a:t>
            </a:r>
            <a:endParaRPr lang="fr-FR" sz="2400" dirty="0">
              <a:solidFill>
                <a:srgbClr val="000090"/>
              </a:solidFill>
              <a:cs typeface="+mn-cs"/>
            </a:endParaRPr>
          </a:p>
        </p:txBody>
      </p:sp>
      <p:sp>
        <p:nvSpPr>
          <p:cNvPr id="6" name="Text Box 19"/>
          <p:cNvSpPr txBox="1">
            <a:spLocks noChangeArrowheads="1"/>
          </p:cNvSpPr>
          <p:nvPr/>
        </p:nvSpPr>
        <p:spPr bwMode="auto">
          <a:xfrm>
            <a:off x="-323850" y="6381750"/>
            <a:ext cx="9791700" cy="892552"/>
          </a:xfrm>
          <a:prstGeom prst="rect">
            <a:avLst/>
          </a:prstGeom>
          <a:solidFill>
            <a:schemeClr val="bg1"/>
          </a:solidFill>
          <a:ln>
            <a:solidFill>
              <a:schemeClr val="accent2"/>
            </a:solidFill>
          </a:ln>
          <a:effectLst/>
          <a:extLst/>
        </p:spPr>
        <p:txBody>
          <a:bodyPr>
            <a:spAutoFit/>
          </a:bodyPr>
          <a:lstStyle/>
          <a:p>
            <a:pPr>
              <a:defRPr/>
            </a:pPr>
            <a:r>
              <a:rPr lang="fr-FR" sz="1400" b="0" dirty="0">
                <a:solidFill>
                  <a:srgbClr val="000090"/>
                </a:solidFill>
                <a:latin typeface="Gill Sans" charset="0"/>
                <a:cs typeface="+mn-cs"/>
              </a:rPr>
              <a:t>         </a:t>
            </a:r>
            <a:r>
              <a:rPr lang="fr-FR" sz="1400" b="0" dirty="0">
                <a:solidFill>
                  <a:srgbClr val="000090"/>
                </a:solidFill>
                <a:latin typeface="Gill Sans" charset="0"/>
              </a:rPr>
              <a:t>ECORD O&amp;E  TF #7, </a:t>
            </a:r>
            <a:r>
              <a:rPr lang="fr-FR" sz="1400" b="0" dirty="0" err="1">
                <a:solidFill>
                  <a:srgbClr val="000090"/>
                </a:solidFill>
                <a:latin typeface="Gill Sans" charset="0"/>
              </a:rPr>
              <a:t>January</a:t>
            </a:r>
            <a:r>
              <a:rPr lang="fr-FR" sz="1400" b="0" dirty="0">
                <a:solidFill>
                  <a:srgbClr val="000090"/>
                </a:solidFill>
                <a:latin typeface="Gill Sans" charset="0"/>
              </a:rPr>
              <a:t> 27-28, 2015,  Nancy</a:t>
            </a:r>
            <a:r>
              <a:rPr lang="fr-FR" sz="1400" b="0" dirty="0">
                <a:solidFill>
                  <a:srgbClr val="000090"/>
                </a:solidFill>
                <a:latin typeface="Gill Sans" charset="0"/>
                <a:cs typeface="+mn-cs"/>
              </a:rPr>
              <a:t>	</a:t>
            </a:r>
            <a:endParaRPr lang="fr-FR" sz="1400" b="0" dirty="0" smtClean="0">
              <a:solidFill>
                <a:srgbClr val="000090"/>
              </a:solidFill>
              <a:latin typeface="Gill Sans" charset="0"/>
              <a:cs typeface="+mn-cs"/>
            </a:endParaRPr>
          </a:p>
          <a:p>
            <a:pPr>
              <a:defRPr/>
            </a:pPr>
            <a:r>
              <a:rPr lang="fr-FR" sz="1400" b="0" dirty="0">
                <a:solidFill>
                  <a:srgbClr val="000090"/>
                </a:solidFill>
                <a:latin typeface="Gill Sans" charset="0"/>
                <a:cs typeface="+mn-cs"/>
              </a:rPr>
              <a:t>	</a:t>
            </a:r>
          </a:p>
          <a:p>
            <a:pPr>
              <a:defRPr/>
            </a:pPr>
            <a:endParaRPr lang="fr-FR" sz="2400" dirty="0">
              <a:solidFill>
                <a:srgbClr val="000090"/>
              </a:solidFill>
              <a:cs typeface="+mn-cs"/>
            </a:endParaRPr>
          </a:p>
        </p:txBody>
      </p:sp>
      <p:sp>
        <p:nvSpPr>
          <p:cNvPr id="2" name="Rectangle 1"/>
          <p:cNvSpPr/>
          <p:nvPr/>
        </p:nvSpPr>
        <p:spPr>
          <a:xfrm>
            <a:off x="611560" y="836712"/>
            <a:ext cx="8136904" cy="707886"/>
          </a:xfrm>
          <a:prstGeom prst="rect">
            <a:avLst/>
          </a:prstGeom>
        </p:spPr>
        <p:txBody>
          <a:bodyPr wrap="square">
            <a:spAutoFit/>
          </a:bodyPr>
          <a:lstStyle/>
          <a:p>
            <a:pPr eaLnBrk="1" hangingPunct="1">
              <a:buClr>
                <a:srgbClr val="FF6600"/>
              </a:buClr>
              <a:buSzPct val="110000"/>
              <a:defRPr/>
            </a:pPr>
            <a:r>
              <a:rPr lang="fr-FR" sz="2000" dirty="0" err="1" smtClean="0">
                <a:solidFill>
                  <a:schemeClr val="tx1">
                    <a:lumMod val="95000"/>
                    <a:lumOff val="5000"/>
                  </a:schemeClr>
                </a:solidFill>
                <a:latin typeface="Trebuchet MS"/>
                <a:cs typeface="Trebuchet MS"/>
              </a:rPr>
              <a:t>Scientific</a:t>
            </a:r>
            <a:r>
              <a:rPr lang="fr-FR" sz="2000" dirty="0" smtClean="0">
                <a:solidFill>
                  <a:schemeClr val="tx1">
                    <a:lumMod val="95000"/>
                    <a:lumOff val="5000"/>
                  </a:schemeClr>
                </a:solidFill>
                <a:latin typeface="Trebuchet MS"/>
                <a:cs typeface="Trebuchet MS"/>
              </a:rPr>
              <a:t> </a:t>
            </a:r>
            <a:r>
              <a:rPr lang="fr-FR" sz="2000" dirty="0" err="1" smtClean="0">
                <a:solidFill>
                  <a:schemeClr val="tx1">
                    <a:lumMod val="95000"/>
                    <a:lumOff val="5000"/>
                  </a:schemeClr>
                </a:solidFill>
                <a:latin typeface="Trebuchet MS"/>
                <a:cs typeface="Trebuchet MS"/>
              </a:rPr>
              <a:t>Drilling</a:t>
            </a:r>
            <a:r>
              <a:rPr lang="fr-FR" sz="2000" dirty="0" smtClean="0">
                <a:solidFill>
                  <a:schemeClr val="tx1">
                    <a:lumMod val="95000"/>
                    <a:lumOff val="5000"/>
                  </a:schemeClr>
                </a:solidFill>
                <a:latin typeface="Trebuchet MS"/>
                <a:cs typeface="Trebuchet MS"/>
              </a:rPr>
              <a:t> </a:t>
            </a:r>
            <a:r>
              <a:rPr lang="fr-FR" sz="2000" dirty="0" err="1" smtClean="0">
                <a:solidFill>
                  <a:schemeClr val="tx1">
                    <a:lumMod val="95000"/>
                    <a:lumOff val="5000"/>
                  </a:schemeClr>
                </a:solidFill>
                <a:latin typeface="Trebuchet MS"/>
                <a:cs typeface="Trebuchet MS"/>
              </a:rPr>
              <a:t>Town</a:t>
            </a:r>
            <a:r>
              <a:rPr lang="fr-FR" sz="2000" dirty="0" smtClean="0">
                <a:solidFill>
                  <a:schemeClr val="tx1">
                    <a:lumMod val="95000"/>
                    <a:lumOff val="5000"/>
                  </a:schemeClr>
                </a:solidFill>
                <a:latin typeface="Trebuchet MS"/>
                <a:cs typeface="Trebuchet MS"/>
              </a:rPr>
              <a:t> Hall Meeting </a:t>
            </a:r>
            <a:r>
              <a:rPr lang="fr-FR" sz="2000" b="0" dirty="0" smtClean="0">
                <a:solidFill>
                  <a:schemeClr val="tx1">
                    <a:lumMod val="95000"/>
                    <a:lumOff val="5000"/>
                  </a:schemeClr>
                </a:solidFill>
                <a:latin typeface="Trebuchet MS"/>
                <a:cs typeface="Trebuchet MS"/>
              </a:rPr>
              <a:t>(Hilton </a:t>
            </a:r>
            <a:r>
              <a:rPr lang="fr-FR" sz="2000" b="0" dirty="0" err="1" smtClean="0">
                <a:solidFill>
                  <a:schemeClr val="tx1">
                    <a:lumMod val="95000"/>
                    <a:lumOff val="5000"/>
                  </a:schemeClr>
                </a:solidFill>
                <a:latin typeface="Trebuchet MS"/>
                <a:cs typeface="Trebuchet MS"/>
              </a:rPr>
              <a:t>Hotel</a:t>
            </a:r>
            <a:r>
              <a:rPr lang="fr-FR" sz="2000" b="0" dirty="0" smtClean="0">
                <a:solidFill>
                  <a:schemeClr val="tx1">
                    <a:lumMod val="95000"/>
                    <a:lumOff val="5000"/>
                  </a:schemeClr>
                </a:solidFill>
                <a:latin typeface="Trebuchet MS"/>
                <a:cs typeface="Trebuchet MS"/>
              </a:rPr>
              <a:t>, Tu 16 </a:t>
            </a:r>
            <a:r>
              <a:rPr lang="fr-FR" sz="2000" b="0" dirty="0" err="1" smtClean="0">
                <a:solidFill>
                  <a:schemeClr val="tx1">
                    <a:lumMod val="95000"/>
                    <a:lumOff val="5000"/>
                  </a:schemeClr>
                </a:solidFill>
                <a:latin typeface="Trebuchet MS"/>
                <a:cs typeface="Trebuchet MS"/>
              </a:rPr>
              <a:t>December</a:t>
            </a:r>
            <a:r>
              <a:rPr lang="fr-FR" sz="2000" b="0" dirty="0" smtClean="0">
                <a:solidFill>
                  <a:schemeClr val="tx1">
                    <a:lumMod val="95000"/>
                    <a:lumOff val="5000"/>
                  </a:schemeClr>
                </a:solidFill>
                <a:latin typeface="Trebuchet MS"/>
                <a:cs typeface="Trebuchet MS"/>
              </a:rPr>
              <a:t>) </a:t>
            </a:r>
            <a:endParaRPr lang="fr-FR" sz="2000" dirty="0">
              <a:solidFill>
                <a:srgbClr val="000000"/>
              </a:solidFill>
              <a:latin typeface="Trebuchet MS"/>
              <a:cs typeface="Trebuchet MS"/>
            </a:endParaRPr>
          </a:p>
          <a:p>
            <a:pPr marL="0" indent="0" eaLnBrk="1" hangingPunct="1">
              <a:buClr>
                <a:srgbClr val="FF6600"/>
              </a:buClr>
              <a:buSzPct val="110000"/>
              <a:buFontTx/>
              <a:buNone/>
              <a:defRPr/>
            </a:pPr>
            <a:endParaRPr lang="en-US" sz="2000" b="0" dirty="0" smtClean="0">
              <a:solidFill>
                <a:schemeClr val="tx1">
                  <a:lumMod val="95000"/>
                  <a:lumOff val="5000"/>
                </a:schemeClr>
              </a:solidFill>
              <a:latin typeface="Trebuchet MS"/>
              <a:cs typeface="Trebuchet MS"/>
            </a:endParaRPr>
          </a:p>
        </p:txBody>
      </p:sp>
      <p:pic>
        <p:nvPicPr>
          <p:cNvPr id="4" name="Image 3" descr="DSC_6189_69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0072" y="1340768"/>
            <a:ext cx="3707904" cy="2455885"/>
          </a:xfrm>
          <a:prstGeom prst="rect">
            <a:avLst/>
          </a:prstGeom>
          <a:ln w="38100" cmpd="sng">
            <a:solidFill>
              <a:srgbClr val="FFFFFF"/>
            </a:solidFill>
          </a:ln>
        </p:spPr>
      </p:pic>
    </p:spTree>
    <p:extLst>
      <p:ext uri="{BB962C8B-B14F-4D97-AF65-F5344CB8AC3E}">
        <p14:creationId xmlns:p14="http://schemas.microsoft.com/office/powerpoint/2010/main" val="34057762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ouvelle présentation">
  <a:themeElements>
    <a:clrScheme name="Personnalisée 1">
      <a:dk1>
        <a:srgbClr val="000000"/>
      </a:dk1>
      <a:lt1>
        <a:srgbClr val="FFFFFF"/>
      </a:lt1>
      <a:dk2>
        <a:srgbClr val="000000"/>
      </a:dk2>
      <a:lt2>
        <a:srgbClr val="808080"/>
      </a:lt2>
      <a:accent1>
        <a:srgbClr val="C9E0F2"/>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Gill Sans"/>
        <a:ea typeface="ＭＳ Ｐゴシック"/>
        <a:cs typeface=""/>
      </a:majorFont>
      <a:minorFont>
        <a:latin typeface="Time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Pat:Applications:Microsoft Office X:Modèles:Présentations:Modèles:Nouvelle présentation</Template>
  <TotalTime>18292</TotalTime>
  <Words>2557</Words>
  <Application>Microsoft Macintosh PowerPoint</Application>
  <PresentationFormat>Présentation à l'écran (4:3)</PresentationFormat>
  <Paragraphs>367</Paragraphs>
  <Slides>25</Slides>
  <Notes>25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Patricia Maruéjol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Patricia Maruéjol</dc:creator>
  <cp:keywords/>
  <cp:lastModifiedBy>Patricia Maruejol</cp:lastModifiedBy>
  <cp:revision>549</cp:revision>
  <cp:lastPrinted>2014-09-05T09:27:33Z</cp:lastPrinted>
  <dcterms:created xsi:type="dcterms:W3CDTF">2011-10-25T22:05:23Z</dcterms:created>
  <dcterms:modified xsi:type="dcterms:W3CDTF">2015-02-02T15:54:58Z</dcterms:modified>
</cp:coreProperties>
</file>