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3" r:id="rId1"/>
  </p:sldMasterIdLst>
  <p:notesMasterIdLst>
    <p:notesMasterId r:id="rId30"/>
  </p:notesMasterIdLst>
  <p:handoutMasterIdLst>
    <p:handoutMasterId r:id="rId31"/>
  </p:handoutMasterIdLst>
  <p:sldIdLst>
    <p:sldId id="256" r:id="rId2"/>
    <p:sldId id="375" r:id="rId3"/>
    <p:sldId id="376" r:id="rId4"/>
    <p:sldId id="377" r:id="rId5"/>
    <p:sldId id="378" r:id="rId6"/>
    <p:sldId id="366" r:id="rId7"/>
    <p:sldId id="381" r:id="rId8"/>
    <p:sldId id="379" r:id="rId9"/>
    <p:sldId id="367" r:id="rId10"/>
    <p:sldId id="380" r:id="rId11"/>
    <p:sldId id="374" r:id="rId12"/>
    <p:sldId id="372" r:id="rId13"/>
    <p:sldId id="373" r:id="rId14"/>
    <p:sldId id="368" r:id="rId15"/>
    <p:sldId id="369" r:id="rId16"/>
    <p:sldId id="370" r:id="rId17"/>
    <p:sldId id="352" r:id="rId18"/>
    <p:sldId id="361" r:id="rId19"/>
    <p:sldId id="364" r:id="rId20"/>
    <p:sldId id="360" r:id="rId21"/>
    <p:sldId id="362" r:id="rId22"/>
    <p:sldId id="363" r:id="rId23"/>
    <p:sldId id="365" r:id="rId24"/>
    <p:sldId id="345" r:id="rId25"/>
    <p:sldId id="346" r:id="rId26"/>
    <p:sldId id="348" r:id="rId27"/>
    <p:sldId id="349" r:id="rId28"/>
    <p:sldId id="371" r:id="rId2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A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0" autoAdjust="0"/>
    <p:restoredTop sz="99214" autoAdjust="0"/>
  </p:normalViewPr>
  <p:slideViewPr>
    <p:cSldViewPr snapToGrid="0" snapToObjects="1">
      <p:cViewPr>
        <p:scale>
          <a:sx n="156" d="100"/>
          <a:sy n="156" d="100"/>
        </p:scale>
        <p:origin x="-1424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1600C-B3D7-B840-B51B-12C80B04D139}" type="datetimeFigureOut">
              <a:rPr lang="fr-FR"/>
              <a:pPr/>
              <a:t>29/08/12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F4D78-19ED-BD41-A351-F22FD694B218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492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9BC60-9FF3-0244-8478-C868A31EC269}" type="datetimeFigureOut">
              <a:rPr lang="fr-FR" smtClean="0"/>
              <a:t>29/08/12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81DA9-66B8-C54D-9033-0147216451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9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F1843-0F44-D84E-BF9C-FA285764E862}" type="slidenum">
              <a:rPr lang="fr-FR"/>
              <a:pPr/>
              <a:t>26</a:t>
            </a:fld>
            <a:endParaRPr lang="fr-FR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61FE3-5E5B-5E4D-85E9-66E30890FB71}" type="slidenum">
              <a:rPr lang="fr-FR"/>
              <a:pPr/>
              <a:t>27</a:t>
            </a:fld>
            <a:endParaRPr lang="fr-FR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81DA9-66B8-C54D-9033-01472164511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41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661-5D9B-4B0A-83C8-FBA80A671FCF}" type="datetime1">
              <a:rPr lang="fr-FR"/>
              <a:pPr/>
              <a:t>29/08/12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fr-FR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/>
              <a:pPr/>
              <a:t>29/08/12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/>
              <a:pPr/>
              <a:t>29/08/12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/>
              <a:pPr/>
              <a:t>29/08/12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5515-1FAA-430E-932F-0C9F78E13C75}" type="datetime1">
              <a:rPr lang="fr-FR"/>
              <a:pPr/>
              <a:t>29/08/12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fr-FR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/>
              <a:pPr/>
              <a:t>29/08/12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/>
              <a:pPr/>
              <a:t>29/08/12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/>
              <a:pPr/>
              <a:t>29/08/12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/>
              <a:pPr/>
              <a:t>29/08/12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/>
              <a:pPr/>
              <a:t>29/08/12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/>
              <a:pPr/>
              <a:t>29/08/12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881612-FD05-A64E-870E-7EF11EDAC7E4}" type="slidenum">
              <a:rPr/>
              <a:pPr/>
              <a:t>‹#›</a:t>
            </a:fld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334A12-9E76-A34F-947A-4A2313F9D773}" type="datetimeFigureOut">
              <a:rPr lang="fr-FR"/>
              <a:pPr/>
              <a:t>29/08/12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721475"/>
            <a:ext cx="3352800" cy="1365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1st SIPCom meeting, Goa, India</a:t>
            </a:r>
          </a:p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6156584" y="6356350"/>
            <a:ext cx="253021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grpSp>
        <p:nvGrpSpPr>
          <p:cNvPr id="2" name="Grouper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.jpeg"/><Relationship Id="rId5" Type="http://schemas.openxmlformats.org/officeDocument/2006/relationships/package" Target="../embeddings/Document_Microsoft_Word2.docx"/><Relationship Id="rId6" Type="http://schemas.openxmlformats.org/officeDocument/2006/relationships/image" Target="../media/image11.png"/><Relationship Id="rId7" Type="http://schemas.openxmlformats.org/officeDocument/2006/relationships/package" Target="../embeddings/Document_Microsoft_Word3.docx"/><Relationship Id="rId8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package" Target="../embeddings/Document_Microsoft_Word4.docx"/><Relationship Id="rId5" Type="http://schemas.openxmlformats.org/officeDocument/2006/relationships/image" Target="../media/image1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83570" y="714089"/>
            <a:ext cx="5736903" cy="236988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4000" dirty="0">
                <a:latin typeface="Candara"/>
                <a:cs typeface="Candara"/>
              </a:rPr>
              <a:t>ECORD Council #</a:t>
            </a:r>
            <a:r>
              <a:rPr lang="en-GB" sz="4000" dirty="0" smtClean="0">
                <a:latin typeface="Candara"/>
                <a:cs typeface="Candara"/>
              </a:rPr>
              <a:t>21</a:t>
            </a:r>
            <a:endParaRPr lang="en-GB" sz="4000" dirty="0">
              <a:latin typeface="Candara"/>
              <a:cs typeface="Candara"/>
            </a:endParaRPr>
          </a:p>
          <a:p>
            <a:pPr algn="ctr" eaLnBrk="1" hangingPunct="1"/>
            <a:endParaRPr lang="en-GB" dirty="0">
              <a:latin typeface="Candara"/>
              <a:cs typeface="Candara"/>
            </a:endParaRPr>
          </a:p>
          <a:p>
            <a:pPr algn="ctr" eaLnBrk="1" hangingPunct="1"/>
            <a:r>
              <a:rPr lang="en-GB" sz="2800" dirty="0" smtClean="0">
                <a:latin typeface="Candara"/>
                <a:cs typeface="Candara"/>
              </a:rPr>
              <a:t>June 5-6, 2012</a:t>
            </a:r>
          </a:p>
          <a:p>
            <a:pPr algn="ctr" eaLnBrk="1" hangingPunct="1"/>
            <a:endParaRPr lang="en-GB" sz="2800" dirty="0">
              <a:latin typeface="Candara"/>
              <a:cs typeface="Candara"/>
            </a:endParaRPr>
          </a:p>
          <a:p>
            <a:pPr algn="ctr" eaLnBrk="1" hangingPunct="1"/>
            <a:r>
              <a:rPr lang="en-GB" sz="2800" dirty="0" smtClean="0">
                <a:latin typeface="Candara"/>
                <a:cs typeface="Candara"/>
              </a:rPr>
              <a:t>Helsinki, Finland</a:t>
            </a:r>
            <a:endParaRPr lang="en-GB" sz="2800" dirty="0">
              <a:latin typeface="Candara"/>
              <a:cs typeface="Candara"/>
            </a:endParaRPr>
          </a:p>
        </p:txBody>
      </p:sp>
      <p:pic>
        <p:nvPicPr>
          <p:cNvPr id="8" name="Image 7" descr="ecord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6080" cy="620395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656080" y="4033008"/>
            <a:ext cx="6302376" cy="70788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81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4000" dirty="0" smtClean="0">
                <a:latin typeface="Candara"/>
                <a:cs typeface="Candara"/>
              </a:rPr>
              <a:t>IGW + and </a:t>
            </a:r>
            <a:r>
              <a:rPr lang="fr-FR" sz="4000" dirty="0" err="1" smtClean="0">
                <a:latin typeface="Candara"/>
                <a:cs typeface="Candara"/>
              </a:rPr>
              <a:t>SIPCom</a:t>
            </a:r>
            <a:r>
              <a:rPr lang="fr-FR" sz="4000" dirty="0" smtClean="0">
                <a:latin typeface="Candara"/>
                <a:cs typeface="Candara"/>
              </a:rPr>
              <a:t> meetings</a:t>
            </a:r>
            <a:endParaRPr lang="fr-FR" sz="4000" dirty="0">
              <a:latin typeface="Candara"/>
              <a:cs typeface="Candar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1428" y="4933571"/>
            <a:ext cx="2550197" cy="155598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81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ts val="5920"/>
              </a:lnSpc>
            </a:pPr>
            <a:r>
              <a:rPr lang="fr-FR" sz="2800" dirty="0" err="1">
                <a:latin typeface="Candara"/>
                <a:cs typeface="Candara"/>
              </a:rPr>
              <a:t>June</a:t>
            </a:r>
            <a:r>
              <a:rPr lang="fr-FR" sz="2800" dirty="0">
                <a:latin typeface="Candara"/>
                <a:cs typeface="Candara"/>
              </a:rPr>
              <a:t> 19-22, 2012</a:t>
            </a:r>
          </a:p>
          <a:p>
            <a:pPr algn="ctr">
              <a:lnSpc>
                <a:spcPts val="5920"/>
              </a:lnSpc>
            </a:pPr>
            <a:r>
              <a:rPr lang="fr-FR" sz="2800" dirty="0" smtClean="0">
                <a:latin typeface="Candara"/>
                <a:cs typeface="Candara"/>
              </a:rPr>
              <a:t>Arlington, VA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/>
          <p:cNvSpPr txBox="1"/>
          <p:nvPr/>
        </p:nvSpPr>
        <p:spPr>
          <a:xfrm>
            <a:off x="5195338" y="40201"/>
            <a:ext cx="3878648" cy="430887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latin typeface="+mj-lt"/>
                <a:cs typeface="Candara"/>
              </a:rPr>
              <a:t>The New Framework document</a:t>
            </a:r>
            <a:endParaRPr lang="en-GB" sz="2200" b="1" dirty="0">
              <a:latin typeface="+mj-lt"/>
              <a:cs typeface="Candar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0673" y="2547272"/>
            <a:ext cx="8768159" cy="11216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ts val="2720"/>
              </a:lnSpc>
            </a:pPr>
            <a:r>
              <a:rPr lang="en-US" sz="1600" dirty="0">
                <a:latin typeface="+mj-lt"/>
              </a:rPr>
              <a:t>3</a:t>
            </a:r>
            <a:r>
              <a:rPr lang="en-US" sz="1600" dirty="0" smtClean="0">
                <a:latin typeface="+mj-lt"/>
              </a:rPr>
              <a:t> - </a:t>
            </a:r>
            <a:r>
              <a:rPr lang="en-US" sz="1600" dirty="0">
                <a:latin typeface="+mj-lt"/>
              </a:rPr>
              <a:t>Most </a:t>
            </a:r>
            <a:r>
              <a:rPr lang="en-US" sz="1600" dirty="0" smtClean="0">
                <a:latin typeface="+mj-lt"/>
              </a:rPr>
              <a:t>(...) functions </a:t>
            </a:r>
            <a:r>
              <a:rPr lang="en-US" sz="1600" dirty="0">
                <a:latin typeface="+mj-lt"/>
              </a:rPr>
              <a:t>of the current Central Management </a:t>
            </a:r>
            <a:r>
              <a:rPr lang="en-US" sz="1600" dirty="0" smtClean="0">
                <a:latin typeface="+mj-lt"/>
              </a:rPr>
              <a:t>Organization</a:t>
            </a:r>
            <a:r>
              <a:rPr lang="en-US" sz="1600" dirty="0" smtClean="0"/>
              <a:t> </a:t>
            </a:r>
            <a:r>
              <a:rPr lang="en-US" sz="1600" dirty="0"/>
              <a:t>(...) </a:t>
            </a:r>
            <a:r>
              <a:rPr lang="en-US" sz="1600" dirty="0" smtClean="0">
                <a:latin typeface="+mj-lt"/>
              </a:rPr>
              <a:t>will </a:t>
            </a:r>
            <a:r>
              <a:rPr lang="en-US" sz="1600" dirty="0">
                <a:latin typeface="+mj-lt"/>
              </a:rPr>
              <a:t>be transferred to the </a:t>
            </a:r>
            <a:r>
              <a:rPr lang="en-US" sz="1600" dirty="0" smtClean="0">
                <a:latin typeface="+mj-lt"/>
              </a:rPr>
              <a:t>	Platform </a:t>
            </a:r>
            <a:r>
              <a:rPr lang="en-US" sz="1600" dirty="0">
                <a:latin typeface="+mj-lt"/>
              </a:rPr>
              <a:t>Providers and/or program partners (i.e., workshop proposals, data management, core </a:t>
            </a:r>
            <a:r>
              <a:rPr lang="en-US" sz="1600" dirty="0" smtClean="0">
                <a:latin typeface="+mj-lt"/>
              </a:rPr>
              <a:t>	</a:t>
            </a:r>
            <a:r>
              <a:rPr lang="en-US" sz="1600" dirty="0" err="1" smtClean="0">
                <a:latin typeface="+mj-lt"/>
              </a:rPr>
              <a:t>curation</a:t>
            </a:r>
            <a:r>
              <a:rPr lang="en-US" sz="1600" dirty="0">
                <a:latin typeface="+mj-lt"/>
              </a:rPr>
              <a:t>, publications, engineering and technology development, and education and outreach).</a:t>
            </a:r>
            <a:endParaRPr lang="en-GB" sz="1600" dirty="0">
              <a:latin typeface="+mj-lt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272" y="45147"/>
            <a:ext cx="318548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+mj-lt"/>
                <a:cs typeface="Candara"/>
              </a:rPr>
              <a:t>IODP Program Management</a:t>
            </a:r>
            <a:endParaRPr lang="en-GB" sz="2000" b="1" dirty="0">
              <a:latin typeface="+mj-lt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14157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/>
          <p:cNvSpPr txBox="1"/>
          <p:nvPr/>
        </p:nvSpPr>
        <p:spPr>
          <a:xfrm>
            <a:off x="5195338" y="40201"/>
            <a:ext cx="3878648" cy="430887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latin typeface="+mj-lt"/>
                <a:cs typeface="Candara"/>
              </a:rPr>
              <a:t>The New Framework document</a:t>
            </a:r>
            <a:endParaRPr lang="en-GB" sz="2200" b="1" dirty="0">
              <a:latin typeface="+mj-lt"/>
              <a:cs typeface="Candar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3393" y="860366"/>
            <a:ext cx="8768159" cy="475771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lvl="0" algn="just">
              <a:lnSpc>
                <a:spcPts val="2520"/>
              </a:lnSpc>
            </a:pPr>
            <a:r>
              <a:rPr lang="en-US" sz="1600" dirty="0" smtClean="0">
                <a:latin typeface="+mj-lt"/>
              </a:rPr>
              <a:t>12 - </a:t>
            </a:r>
            <a:r>
              <a:rPr lang="en-GB" sz="1600" dirty="0" smtClean="0">
                <a:solidFill>
                  <a:srgbClr val="FFFF00"/>
                </a:solidFill>
                <a:latin typeface="+mj-lt"/>
              </a:rPr>
              <a:t>The </a:t>
            </a:r>
            <a:r>
              <a:rPr lang="en-GB" sz="1600" dirty="0">
                <a:solidFill>
                  <a:srgbClr val="FFFF00"/>
                </a:solidFill>
                <a:latin typeface="+mj-lt"/>
              </a:rPr>
              <a:t>current </a:t>
            </a:r>
            <a:r>
              <a:rPr lang="en-GB" sz="1600" dirty="0" err="1">
                <a:solidFill>
                  <a:srgbClr val="FFFF00"/>
                </a:solidFill>
                <a:latin typeface="+mj-lt"/>
              </a:rPr>
              <a:t>curation</a:t>
            </a:r>
            <a:r>
              <a:rPr lang="en-GB" sz="1600" dirty="0">
                <a:solidFill>
                  <a:srgbClr val="FFFF00"/>
                </a:solidFill>
                <a:latin typeface="+mj-lt"/>
              </a:rPr>
              <a:t> and geographical distribution of cores will continue into the new program, </a:t>
            </a:r>
            <a:r>
              <a:rPr lang="en-GB" sz="1600" dirty="0" smtClean="0">
                <a:solidFill>
                  <a:srgbClr val="FFFF00"/>
                </a:solidFill>
                <a:latin typeface="+mj-lt"/>
              </a:rPr>
              <a:t>	with </a:t>
            </a:r>
            <a:r>
              <a:rPr lang="en-GB" sz="1600" dirty="0">
                <a:solidFill>
                  <a:srgbClr val="FFFF00"/>
                </a:solidFill>
                <a:latin typeface="+mj-lt"/>
              </a:rPr>
              <a:t>the goal to maintain a uniform sampling policy among all the IODP repositories</a:t>
            </a:r>
            <a:r>
              <a:rPr lang="en-GB" sz="1600" dirty="0">
                <a:latin typeface="+mj-lt"/>
              </a:rPr>
              <a:t>. </a:t>
            </a:r>
            <a:endParaRPr lang="en-GB" sz="1600" dirty="0" smtClean="0">
              <a:latin typeface="+mj-lt"/>
            </a:endParaRPr>
          </a:p>
          <a:p>
            <a:pPr lvl="0" algn="just">
              <a:lnSpc>
                <a:spcPts val="2520"/>
              </a:lnSpc>
            </a:pPr>
            <a:r>
              <a:rPr lang="en-GB" sz="1600" dirty="0">
                <a:latin typeface="+mj-lt"/>
              </a:rPr>
              <a:t>	</a:t>
            </a:r>
            <a:r>
              <a:rPr lang="en-GB" sz="1600" dirty="0" smtClean="0">
                <a:latin typeface="+mj-lt"/>
              </a:rPr>
              <a:t>NSF</a:t>
            </a:r>
            <a:r>
              <a:rPr lang="en-GB" sz="1600" dirty="0">
                <a:latin typeface="+mj-lt"/>
              </a:rPr>
              <a:t>/</a:t>
            </a:r>
            <a:r>
              <a:rPr lang="en-GB" sz="1600" dirty="0" smtClean="0">
                <a:latin typeface="+mj-lt"/>
              </a:rPr>
              <a:t>USIO	intends </a:t>
            </a:r>
            <a:r>
              <a:rPr lang="en-GB" sz="1600" dirty="0">
                <a:latin typeface="+mj-lt"/>
              </a:rPr>
              <a:t>to support all cores from the </a:t>
            </a:r>
            <a:r>
              <a:rPr lang="en-GB" sz="1600" i="1" dirty="0">
                <a:latin typeface="+mj-lt"/>
              </a:rPr>
              <a:t>JOIDES Resolution/Glomar Challenger</a:t>
            </a:r>
            <a:r>
              <a:rPr lang="en-GB" sz="1600" dirty="0">
                <a:latin typeface="+mj-lt"/>
              </a:rPr>
              <a:t> and MSPs </a:t>
            </a:r>
            <a:r>
              <a:rPr lang="en-GB" sz="1600" dirty="0" smtClean="0">
                <a:latin typeface="+mj-lt"/>
              </a:rPr>
              <a:t>	located </a:t>
            </a:r>
            <a:r>
              <a:rPr lang="en-GB" sz="1600" dirty="0">
                <a:latin typeface="+mj-lt"/>
              </a:rPr>
              <a:t>at the Gulf Coast Repository</a:t>
            </a:r>
            <a:r>
              <a:rPr lang="en-US" sz="1600" dirty="0">
                <a:latin typeface="+mj-lt"/>
              </a:rPr>
              <a:t>. </a:t>
            </a:r>
            <a:r>
              <a:rPr lang="en-GB" sz="1600" dirty="0">
                <a:latin typeface="+mj-lt"/>
              </a:rPr>
              <a:t>In reciprocity, ECORD intends to support all cores from the </a:t>
            </a:r>
            <a:r>
              <a:rPr lang="en-GB" sz="1600" dirty="0" smtClean="0">
                <a:latin typeface="+mj-lt"/>
              </a:rPr>
              <a:t>	</a:t>
            </a:r>
            <a:r>
              <a:rPr lang="en-GB" sz="1600" i="1" dirty="0" smtClean="0">
                <a:latin typeface="+mj-lt"/>
              </a:rPr>
              <a:t>JOIDES </a:t>
            </a:r>
            <a:r>
              <a:rPr lang="en-GB" sz="1600" i="1" dirty="0">
                <a:latin typeface="+mj-lt"/>
              </a:rPr>
              <a:t>Resolution/Glomar Challenger</a:t>
            </a:r>
            <a:r>
              <a:rPr lang="en-GB" sz="1600" dirty="0">
                <a:latin typeface="+mj-lt"/>
              </a:rPr>
              <a:t> and MSPs located at the Bremen Core Repository. JAMSTEC </a:t>
            </a:r>
            <a:r>
              <a:rPr lang="en-GB" sz="1600" dirty="0" smtClean="0">
                <a:latin typeface="+mj-lt"/>
              </a:rPr>
              <a:t>	intends </a:t>
            </a:r>
            <a:r>
              <a:rPr lang="en-GB" sz="1600" dirty="0">
                <a:latin typeface="+mj-lt"/>
              </a:rPr>
              <a:t>to support </a:t>
            </a:r>
            <a:r>
              <a:rPr lang="en-GB" sz="1600" dirty="0" err="1">
                <a:latin typeface="+mj-lt"/>
              </a:rPr>
              <a:t>Chikyu</a:t>
            </a:r>
            <a:r>
              <a:rPr lang="en-GB" sz="1600" dirty="0">
                <a:latin typeface="+mj-lt"/>
              </a:rPr>
              <a:t> cores wherever they are stored. </a:t>
            </a:r>
            <a:endParaRPr lang="en-GB" sz="1600" dirty="0" smtClean="0">
              <a:latin typeface="+mj-lt"/>
            </a:endParaRPr>
          </a:p>
          <a:p>
            <a:pPr lvl="0" algn="just">
              <a:lnSpc>
                <a:spcPts val="2520"/>
              </a:lnSpc>
              <a:spcBef>
                <a:spcPts val="600"/>
              </a:spcBef>
            </a:pPr>
            <a:r>
              <a:rPr lang="en-GB" sz="1600" dirty="0">
                <a:latin typeface="+mj-lt"/>
              </a:rPr>
              <a:t>	</a:t>
            </a:r>
            <a:r>
              <a:rPr lang="en-GB" sz="1600" dirty="0" smtClean="0">
                <a:latin typeface="+mj-lt"/>
              </a:rPr>
              <a:t>NSF</a:t>
            </a:r>
            <a:r>
              <a:rPr lang="en-GB" sz="1600" dirty="0">
                <a:latin typeface="+mj-lt"/>
              </a:rPr>
              <a:t>/USIO and ECORD intend to support the cores from the </a:t>
            </a:r>
            <a:r>
              <a:rPr lang="en-GB" sz="1600" i="1" dirty="0">
                <a:latin typeface="+mj-lt"/>
              </a:rPr>
              <a:t>JOIDES Resolution/Glomar Challenger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	and </a:t>
            </a:r>
            <a:r>
              <a:rPr lang="en-GB" sz="1600" dirty="0">
                <a:latin typeface="+mj-lt"/>
              </a:rPr>
              <a:t>from MSPs located at the Kochi Core </a:t>
            </a:r>
            <a:r>
              <a:rPr lang="en-GB" sz="1600" dirty="0" err="1">
                <a:latin typeface="+mj-lt"/>
              </a:rPr>
              <a:t>Center</a:t>
            </a:r>
            <a:r>
              <a:rPr lang="en-GB" sz="1600" dirty="0">
                <a:latin typeface="+mj-lt"/>
              </a:rPr>
              <a:t>, respectively. </a:t>
            </a:r>
            <a:endParaRPr lang="en-GB" sz="1600" dirty="0" smtClean="0">
              <a:latin typeface="+mj-lt"/>
            </a:endParaRPr>
          </a:p>
          <a:p>
            <a:pPr lvl="0" algn="just">
              <a:lnSpc>
                <a:spcPts val="2520"/>
              </a:lnSpc>
              <a:spcBef>
                <a:spcPts val="600"/>
              </a:spcBef>
            </a:pPr>
            <a:endParaRPr lang="en-US" sz="1600" dirty="0" smtClean="0">
              <a:latin typeface="+mj-lt"/>
            </a:endParaRPr>
          </a:p>
          <a:p>
            <a:pPr lvl="0" algn="just">
              <a:lnSpc>
                <a:spcPts val="2520"/>
              </a:lnSpc>
            </a:pPr>
            <a:r>
              <a:rPr lang="en-US" sz="1600" dirty="0" smtClean="0">
                <a:latin typeface="+mj-lt"/>
              </a:rPr>
              <a:t>13 - </a:t>
            </a:r>
            <a:r>
              <a:rPr lang="en-US" sz="1600" dirty="0" smtClean="0">
                <a:solidFill>
                  <a:srgbClr val="FFFF00"/>
                </a:solidFill>
                <a:latin typeface="+mj-lt"/>
              </a:rPr>
              <a:t>Data </a:t>
            </a:r>
            <a:r>
              <a:rPr lang="en-US" sz="1600" dirty="0">
                <a:solidFill>
                  <a:srgbClr val="FFFF00"/>
                </a:solidFill>
                <a:latin typeface="+mj-lt"/>
              </a:rPr>
              <a:t>collection and archiving for each platform will be the responsibility of the Platform Provider.</a:t>
            </a:r>
            <a:endParaRPr lang="en-GB" sz="1600" dirty="0">
              <a:solidFill>
                <a:srgbClr val="FFFF00"/>
              </a:solidFill>
              <a:latin typeface="+mj-lt"/>
            </a:endParaRPr>
          </a:p>
          <a:p>
            <a:pPr lvl="0" algn="just">
              <a:lnSpc>
                <a:spcPts val="2520"/>
              </a:lnSpc>
            </a:pPr>
            <a:endParaRPr lang="en-US" sz="1600" dirty="0" smtClean="0">
              <a:latin typeface="+mj-lt"/>
            </a:endParaRPr>
          </a:p>
          <a:p>
            <a:pPr lvl="0" algn="just">
              <a:lnSpc>
                <a:spcPts val="2520"/>
              </a:lnSpc>
            </a:pPr>
            <a:r>
              <a:rPr lang="en-US" sz="1600" dirty="0" smtClean="0">
                <a:latin typeface="+mj-lt"/>
              </a:rPr>
              <a:t>14 - </a:t>
            </a:r>
            <a:r>
              <a:rPr lang="en-US" sz="1600" dirty="0" smtClean="0">
                <a:solidFill>
                  <a:srgbClr val="FFFF00"/>
                </a:solidFill>
                <a:latin typeface="+mj-lt"/>
              </a:rPr>
              <a:t>Publications </a:t>
            </a:r>
            <a:r>
              <a:rPr lang="en-US" sz="1600" dirty="0">
                <a:solidFill>
                  <a:srgbClr val="FFFF00"/>
                </a:solidFill>
                <a:latin typeface="+mj-lt"/>
              </a:rPr>
              <a:t>including shipboard reports, the Scientific Prospectus, Preliminary Reports, and </a:t>
            </a:r>
            <a:r>
              <a:rPr lang="en-US" sz="1600" dirty="0" smtClean="0">
                <a:solidFill>
                  <a:srgbClr val="FFFF00"/>
                </a:solidFill>
                <a:latin typeface="+mj-lt"/>
              </a:rPr>
              <a:t>	Proceedings </a:t>
            </a:r>
            <a:r>
              <a:rPr lang="en-US" sz="1600" dirty="0">
                <a:solidFill>
                  <a:srgbClr val="FFFF00"/>
                </a:solidFill>
                <a:latin typeface="+mj-lt"/>
              </a:rPr>
              <a:t>volumes will be the responsibility of the Platform Provider. </a:t>
            </a:r>
            <a:r>
              <a:rPr lang="en-US" sz="1600" dirty="0">
                <a:latin typeface="+mj-lt"/>
              </a:rPr>
              <a:t>The Program encourages </a:t>
            </a:r>
            <a:r>
              <a:rPr lang="en-US" sz="1600" dirty="0" smtClean="0">
                <a:latin typeface="+mj-lt"/>
              </a:rPr>
              <a:t>	the </a:t>
            </a:r>
            <a:r>
              <a:rPr lang="en-US" sz="1600" dirty="0">
                <a:latin typeface="+mj-lt"/>
              </a:rPr>
              <a:t>Platform Providers to maintain common publication formats</a:t>
            </a:r>
            <a:r>
              <a:rPr lang="en-US" sz="1600" dirty="0" smtClean="0">
                <a:latin typeface="+mj-lt"/>
              </a:rPr>
              <a:t>.</a:t>
            </a:r>
            <a:endParaRPr lang="en-GB" sz="1600" dirty="0">
              <a:latin typeface="+mj-lt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272" y="45147"/>
            <a:ext cx="453619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+mj-lt"/>
                <a:cs typeface="Candara"/>
              </a:rPr>
              <a:t>Platform Provider Program Management</a:t>
            </a:r>
            <a:endParaRPr lang="en-GB" sz="2000" b="1" dirty="0">
              <a:latin typeface="+mj-lt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39753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/>
          <p:cNvSpPr txBox="1"/>
          <p:nvPr/>
        </p:nvSpPr>
        <p:spPr>
          <a:xfrm>
            <a:off x="5195338" y="40201"/>
            <a:ext cx="3878648" cy="430887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latin typeface="+mj-lt"/>
                <a:cs typeface="Candara"/>
              </a:rPr>
              <a:t>The New Framework document</a:t>
            </a:r>
            <a:endParaRPr lang="en-GB" sz="2200" b="1" dirty="0">
              <a:latin typeface="+mj-lt"/>
              <a:cs typeface="Candar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0213" y="675324"/>
            <a:ext cx="8768159" cy="240792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lvl="0" algn="just">
              <a:lnSpc>
                <a:spcPts val="2420"/>
              </a:lnSpc>
              <a:spcAft>
                <a:spcPts val="0"/>
              </a:spcAft>
            </a:pPr>
            <a:r>
              <a:rPr lang="en-US" sz="1600" dirty="0" smtClean="0">
                <a:latin typeface="+mj-lt"/>
              </a:rPr>
              <a:t>17 - </a:t>
            </a:r>
            <a:r>
              <a:rPr lang="en-US" sz="1600" dirty="0">
                <a:latin typeface="+mj-lt"/>
                <a:cs typeface="Times New Roman"/>
              </a:rPr>
              <a:t>The Proposal Evaluation Panel (PEP) is the key scientific panel that integrates the program and </a:t>
            </a:r>
            <a:r>
              <a:rPr lang="en-US" sz="1600" dirty="0" smtClean="0">
                <a:latin typeface="+mj-lt"/>
                <a:cs typeface="Times New Roman"/>
              </a:rPr>
              <a:t>	ensures </a:t>
            </a:r>
            <a:r>
              <a:rPr lang="en-US" sz="1600" dirty="0">
                <a:latin typeface="+mj-lt"/>
                <a:cs typeface="Times New Roman"/>
              </a:rPr>
              <a:t>scientific excellence in accordance with the Science Plan of IODP. </a:t>
            </a:r>
            <a:endParaRPr lang="en-US" sz="1600" dirty="0" smtClean="0">
              <a:latin typeface="+mj-lt"/>
              <a:cs typeface="Times New Roman"/>
            </a:endParaRPr>
          </a:p>
          <a:p>
            <a:pPr lvl="0" algn="just">
              <a:lnSpc>
                <a:spcPts val="242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latin typeface="+mj-lt"/>
                <a:cs typeface="Times New Roman"/>
              </a:rPr>
              <a:t>	</a:t>
            </a:r>
            <a:r>
              <a:rPr lang="en-US" sz="1600" dirty="0" err="1" smtClean="0">
                <a:solidFill>
                  <a:srgbClr val="FFFF00"/>
                </a:solidFill>
                <a:latin typeface="+mj-lt"/>
                <a:cs typeface="Times New Roman"/>
              </a:rPr>
              <a:t>Riserless</a:t>
            </a:r>
            <a:r>
              <a:rPr lang="en-US" sz="1600" dirty="0">
                <a:solidFill>
                  <a:srgbClr val="FFFF00"/>
                </a:solidFill>
                <a:latin typeface="+mj-lt"/>
                <a:cs typeface="Times New Roman"/>
              </a:rPr>
              <a:t>/MSP </a:t>
            </a:r>
            <a:r>
              <a:rPr lang="en-US" sz="1600" dirty="0" smtClean="0">
                <a:solidFill>
                  <a:srgbClr val="FFFF00"/>
                </a:solidFill>
                <a:latin typeface="+mj-lt"/>
                <a:cs typeface="Times New Roman"/>
              </a:rPr>
              <a:t>proposals </a:t>
            </a:r>
            <a:r>
              <a:rPr lang="en-US" sz="1600" dirty="0">
                <a:solidFill>
                  <a:srgbClr val="FFFF00"/>
                </a:solidFill>
                <a:latin typeface="+mj-lt"/>
                <a:cs typeface="Times New Roman"/>
              </a:rPr>
              <a:t>will be received and evaluated by the PEP twice/year. </a:t>
            </a:r>
            <a:endParaRPr lang="en-US" sz="1600" dirty="0" smtClean="0">
              <a:solidFill>
                <a:srgbClr val="FFFF00"/>
              </a:solidFill>
              <a:latin typeface="+mj-lt"/>
              <a:cs typeface="Times New Roman"/>
            </a:endParaRPr>
          </a:p>
          <a:p>
            <a:pPr lvl="0" algn="just">
              <a:lnSpc>
                <a:spcPts val="242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latin typeface="+mj-lt"/>
                <a:cs typeface="Times New Roman"/>
              </a:rPr>
              <a:t>	</a:t>
            </a:r>
            <a:r>
              <a:rPr lang="en-US" sz="1600" dirty="0" smtClean="0">
                <a:solidFill>
                  <a:srgbClr val="FFFF00"/>
                </a:solidFill>
                <a:latin typeface="+mj-lt"/>
                <a:cs typeface="Times New Roman"/>
              </a:rPr>
              <a:t>Riser </a:t>
            </a:r>
            <a:r>
              <a:rPr lang="en-US" sz="1600" dirty="0">
                <a:solidFill>
                  <a:srgbClr val="FFFF00"/>
                </a:solidFill>
                <a:latin typeface="+mj-lt"/>
                <a:cs typeface="Times New Roman"/>
              </a:rPr>
              <a:t>proposals will be </a:t>
            </a:r>
            <a:r>
              <a:rPr lang="en-US" sz="1600" dirty="0" smtClean="0">
                <a:solidFill>
                  <a:srgbClr val="FFFF00"/>
                </a:solidFill>
                <a:latin typeface="+mj-lt"/>
                <a:cs typeface="Times New Roman"/>
              </a:rPr>
              <a:t>received </a:t>
            </a:r>
            <a:r>
              <a:rPr lang="en-US" sz="1600" dirty="0">
                <a:solidFill>
                  <a:srgbClr val="FFFF00"/>
                </a:solidFill>
                <a:latin typeface="+mj-lt"/>
                <a:cs typeface="Times New Roman"/>
              </a:rPr>
              <a:t>by </a:t>
            </a:r>
            <a:r>
              <a:rPr lang="en-US" sz="1600" dirty="0" smtClean="0">
                <a:solidFill>
                  <a:srgbClr val="FFFF00"/>
                </a:solidFill>
                <a:latin typeface="+mj-lt"/>
                <a:cs typeface="Times New Roman"/>
              </a:rPr>
              <a:t>PEP </a:t>
            </a:r>
            <a:r>
              <a:rPr lang="en-US" sz="1600" dirty="0">
                <a:solidFill>
                  <a:srgbClr val="FFFF00"/>
                </a:solidFill>
                <a:latin typeface="+mj-lt"/>
                <a:cs typeface="Times New Roman"/>
              </a:rPr>
              <a:t>in response to specific proposal calls. </a:t>
            </a:r>
            <a:r>
              <a:rPr lang="en-US" sz="1600" dirty="0">
                <a:latin typeface="+mj-lt"/>
                <a:cs typeface="Times New Roman"/>
              </a:rPr>
              <a:t>An ad hoc PEP </a:t>
            </a:r>
            <a:r>
              <a:rPr lang="en-US" sz="1600" dirty="0" smtClean="0">
                <a:latin typeface="+mj-lt"/>
                <a:cs typeface="Times New Roman"/>
              </a:rPr>
              <a:t>	breakout </a:t>
            </a:r>
            <a:r>
              <a:rPr lang="en-US" sz="1600" dirty="0">
                <a:latin typeface="+mj-lt"/>
                <a:cs typeface="Times New Roman"/>
              </a:rPr>
              <a:t>group, distinct </a:t>
            </a:r>
            <a:r>
              <a:rPr lang="en-US" sz="1600" dirty="0" smtClean="0">
                <a:latin typeface="+mj-lt"/>
                <a:cs typeface="Times New Roman"/>
              </a:rPr>
              <a:t>from </a:t>
            </a:r>
            <a:r>
              <a:rPr lang="en-US" sz="1600" dirty="0">
                <a:latin typeface="+mj-lt"/>
                <a:cs typeface="Times New Roman"/>
              </a:rPr>
              <a:t>the four </a:t>
            </a:r>
            <a:r>
              <a:rPr lang="en-US" sz="1600" dirty="0" smtClean="0">
                <a:latin typeface="+mj-lt"/>
                <a:cs typeface="Times New Roman"/>
              </a:rPr>
              <a:t>thematic </a:t>
            </a:r>
            <a:r>
              <a:rPr lang="en-US" sz="1600" dirty="0">
                <a:latin typeface="+mj-lt"/>
                <a:cs typeface="Times New Roman"/>
              </a:rPr>
              <a:t>breakout groups (with additional scientific and </a:t>
            </a:r>
            <a:r>
              <a:rPr lang="en-US" sz="1600" dirty="0" smtClean="0">
                <a:latin typeface="+mj-lt"/>
                <a:cs typeface="Times New Roman"/>
              </a:rPr>
              <a:t>	operational </a:t>
            </a:r>
            <a:r>
              <a:rPr lang="en-US" sz="1600" dirty="0">
                <a:latin typeface="+mj-lt"/>
                <a:cs typeface="Times New Roman"/>
              </a:rPr>
              <a:t>expertise </a:t>
            </a:r>
            <a:r>
              <a:rPr lang="en-US" sz="1600" dirty="0" smtClean="0">
                <a:latin typeface="+mj-lt"/>
                <a:cs typeface="Times New Roman"/>
              </a:rPr>
              <a:t>supplied </a:t>
            </a:r>
            <a:r>
              <a:rPr lang="en-US" sz="1600" dirty="0">
                <a:latin typeface="+mj-lt"/>
                <a:cs typeface="Times New Roman"/>
              </a:rPr>
              <a:t>to PEP as </a:t>
            </a:r>
            <a:r>
              <a:rPr lang="en-US" sz="1600" dirty="0" smtClean="0">
                <a:latin typeface="+mj-lt"/>
                <a:cs typeface="Times New Roman"/>
              </a:rPr>
              <a:t>required</a:t>
            </a:r>
            <a:r>
              <a:rPr lang="en-US" sz="1600" dirty="0">
                <a:latin typeface="+mj-lt"/>
                <a:cs typeface="Times New Roman"/>
              </a:rPr>
              <a:t>), will meet for evaluation of these riser </a:t>
            </a:r>
            <a:r>
              <a:rPr lang="en-US" sz="1600" dirty="0" smtClean="0">
                <a:latin typeface="+mj-lt"/>
                <a:cs typeface="Times New Roman"/>
              </a:rPr>
              <a:t>	proposals</a:t>
            </a:r>
            <a:r>
              <a:rPr lang="en-US" sz="1600" dirty="0">
                <a:latin typeface="+mj-lt"/>
                <a:cs typeface="Times New Roman"/>
              </a:rPr>
              <a:t>.  </a:t>
            </a:r>
            <a:endParaRPr lang="en-GB" sz="1600" dirty="0">
              <a:effectLst/>
              <a:latin typeface="+mj-lt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0212" y="5534751"/>
            <a:ext cx="8725255" cy="101267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lvl="0" algn="just">
              <a:lnSpc>
                <a:spcPts val="2420"/>
              </a:lnSpc>
            </a:pPr>
            <a:r>
              <a:rPr lang="en-US" sz="1600" dirty="0" smtClean="0">
                <a:latin typeface="+mj-lt"/>
              </a:rPr>
              <a:t>20 - </a:t>
            </a:r>
            <a:r>
              <a:rPr lang="en-US" sz="1600" dirty="0">
                <a:solidFill>
                  <a:srgbClr val="FFFF00"/>
                </a:solidFill>
                <a:latin typeface="+mj-lt"/>
              </a:rPr>
              <a:t>The Implementing Organizations may </a:t>
            </a:r>
            <a:r>
              <a:rPr lang="en-US" sz="1600" dirty="0" smtClean="0">
                <a:solidFill>
                  <a:srgbClr val="FFFF00"/>
                </a:solidFill>
                <a:latin typeface="+mj-lt"/>
              </a:rPr>
              <a:t>establish </a:t>
            </a:r>
            <a:r>
              <a:rPr lang="en-US" sz="1600" dirty="0">
                <a:solidFill>
                  <a:srgbClr val="FFFF00"/>
                </a:solidFill>
                <a:latin typeface="+mj-lt"/>
              </a:rPr>
              <a:t>and staff their own Technical </a:t>
            </a:r>
            <a:r>
              <a:rPr lang="en-US" sz="1600" dirty="0" smtClean="0">
                <a:solidFill>
                  <a:srgbClr val="FFFF00"/>
                </a:solidFill>
                <a:latin typeface="+mj-lt"/>
              </a:rPr>
              <a:t>Development </a:t>
            </a:r>
            <a:r>
              <a:rPr lang="en-US" sz="1600" dirty="0">
                <a:solidFill>
                  <a:srgbClr val="FFFF00"/>
                </a:solidFill>
                <a:latin typeface="+mj-lt"/>
              </a:rPr>
              <a:t>Panels </a:t>
            </a:r>
            <a:r>
              <a:rPr lang="en-US" sz="1600" dirty="0" smtClean="0">
                <a:solidFill>
                  <a:srgbClr val="FFFF00"/>
                </a:solidFill>
                <a:latin typeface="+mj-lt"/>
              </a:rPr>
              <a:t>	and </a:t>
            </a:r>
            <a:r>
              <a:rPr lang="en-US" sz="1600" dirty="0">
                <a:solidFill>
                  <a:srgbClr val="FFFF00"/>
                </a:solidFill>
                <a:latin typeface="+mj-lt"/>
              </a:rPr>
              <a:t>Scientific Technical </a:t>
            </a:r>
            <a:r>
              <a:rPr lang="en-US" sz="1600" dirty="0" smtClean="0">
                <a:solidFill>
                  <a:srgbClr val="FFFF00"/>
                </a:solidFill>
                <a:latin typeface="+mj-lt"/>
              </a:rPr>
              <a:t>Panels </a:t>
            </a:r>
            <a:r>
              <a:rPr lang="en-US" sz="1600" dirty="0">
                <a:solidFill>
                  <a:srgbClr val="FFFF00"/>
                </a:solidFill>
                <a:latin typeface="+mj-lt"/>
              </a:rPr>
              <a:t>to address the unique technical</a:t>
            </a:r>
            <a:r>
              <a:rPr lang="en-US" sz="1600" dirty="0" smtClean="0">
                <a:solidFill>
                  <a:srgbClr val="FFFF00"/>
                </a:solidFill>
                <a:latin typeface="+mj-lt"/>
              </a:rPr>
              <a:t>/analytical </a:t>
            </a:r>
            <a:r>
              <a:rPr lang="en-US" sz="1600" dirty="0">
                <a:solidFill>
                  <a:srgbClr val="FFFF00"/>
                </a:solidFill>
                <a:latin typeface="+mj-lt"/>
              </a:rPr>
              <a:t>needs of each platform.  </a:t>
            </a:r>
            <a:endParaRPr lang="en-US" sz="1600" dirty="0" smtClean="0">
              <a:solidFill>
                <a:srgbClr val="FFFF00"/>
              </a:solidFill>
              <a:latin typeface="+mj-lt"/>
            </a:endParaRPr>
          </a:p>
          <a:p>
            <a:pPr lvl="0" algn="just">
              <a:lnSpc>
                <a:spcPts val="2420"/>
              </a:lnSpc>
            </a:pPr>
            <a:r>
              <a:rPr lang="en-US" sz="1600" dirty="0"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The </a:t>
            </a:r>
            <a:r>
              <a:rPr lang="en-US" sz="1600" dirty="0">
                <a:latin typeface="+mj-lt"/>
              </a:rPr>
              <a:t>Implementing Organizations are </a:t>
            </a:r>
            <a:r>
              <a:rPr lang="en-US" sz="1600" dirty="0" smtClean="0">
                <a:latin typeface="+mj-lt"/>
              </a:rPr>
              <a:t>encouraged </a:t>
            </a:r>
            <a:r>
              <a:rPr lang="en-US" sz="1600" dirty="0">
                <a:latin typeface="+mj-lt"/>
              </a:rPr>
              <a:t>to exchange ideas and ensure </a:t>
            </a:r>
            <a:r>
              <a:rPr lang="en-US" sz="1600" dirty="0" smtClean="0">
                <a:latin typeface="+mj-lt"/>
              </a:rPr>
              <a:t>best </a:t>
            </a:r>
            <a:r>
              <a:rPr lang="en-US" sz="1600" dirty="0">
                <a:latin typeface="+mj-lt"/>
              </a:rPr>
              <a:t>practices. </a:t>
            </a:r>
            <a:endParaRPr lang="en-GB" sz="1600" dirty="0">
              <a:latin typeface="+mj-lt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272" y="-64196"/>
            <a:ext cx="301877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+mj-lt"/>
                <a:cs typeface="Candara"/>
              </a:rPr>
              <a:t>Science Advisory Structure</a:t>
            </a:r>
            <a:endParaRPr lang="en-GB" sz="2000" b="1" dirty="0">
              <a:latin typeface="+mj-lt"/>
              <a:cs typeface="Candar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212" y="3115842"/>
            <a:ext cx="8768159" cy="22540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ts val="2420"/>
              </a:lnSpc>
            </a:pPr>
            <a:r>
              <a:rPr lang="en-US" sz="1600" dirty="0" smtClean="0">
                <a:latin typeface="+mj-lt"/>
              </a:rPr>
              <a:t>19 - The </a:t>
            </a:r>
            <a:r>
              <a:rPr lang="en-US" sz="1600" dirty="0">
                <a:latin typeface="+mj-lt"/>
              </a:rPr>
              <a:t>US FB will oversee the Proposal Evaluation Panel, the Environmental Protection and Safety </a:t>
            </a:r>
            <a:r>
              <a:rPr lang="en-US" sz="1600" dirty="0" smtClean="0">
                <a:latin typeface="+mj-lt"/>
              </a:rPr>
              <a:t>	Panel </a:t>
            </a:r>
            <a:r>
              <a:rPr lang="en-US" sz="1600" dirty="0">
                <a:latin typeface="+mj-lt"/>
              </a:rPr>
              <a:t>and the Site Characterization Panel. The current Terms of Reference will provide the basis </a:t>
            </a:r>
            <a:r>
              <a:rPr lang="en-US" sz="1600" dirty="0" smtClean="0">
                <a:latin typeface="+mj-lt"/>
              </a:rPr>
              <a:t>	for </a:t>
            </a:r>
            <a:r>
              <a:rPr lang="en-US" sz="1600" dirty="0">
                <a:latin typeface="+mj-lt"/>
              </a:rPr>
              <a:t>the Terms of Reference for these panels in the post-2013 program.  The PEP, SCP and EPSP </a:t>
            </a:r>
            <a:r>
              <a:rPr lang="en-US" sz="1600" dirty="0" smtClean="0">
                <a:latin typeface="+mj-lt"/>
              </a:rPr>
              <a:t>	representatives </a:t>
            </a:r>
            <a:r>
              <a:rPr lang="en-US" sz="1600" dirty="0">
                <a:latin typeface="+mj-lt"/>
              </a:rPr>
              <a:t>will be staffed by the Program Member Offices using a to-be-determined quota </a:t>
            </a:r>
            <a:r>
              <a:rPr lang="en-US" sz="1600" dirty="0" smtClean="0">
                <a:latin typeface="+mj-lt"/>
              </a:rPr>
              <a:t>	system </a:t>
            </a:r>
            <a:r>
              <a:rPr lang="en-US" sz="1600" dirty="0">
                <a:latin typeface="+mj-lt"/>
              </a:rPr>
              <a:t>based primarily upon national/consortia contributions to the operations of the </a:t>
            </a:r>
            <a:r>
              <a:rPr lang="en-US" sz="1600" i="1" dirty="0">
                <a:latin typeface="+mj-lt"/>
              </a:rPr>
              <a:t>JOIDES </a:t>
            </a:r>
            <a:r>
              <a:rPr lang="en-US" sz="1600" i="1" dirty="0" smtClean="0">
                <a:latin typeface="+mj-lt"/>
              </a:rPr>
              <a:t>	Resolution</a:t>
            </a:r>
            <a:r>
              <a:rPr lang="en-US" sz="1600" i="1" dirty="0">
                <a:latin typeface="+mj-lt"/>
              </a:rPr>
              <a:t>,</a:t>
            </a:r>
            <a:r>
              <a:rPr lang="en-US" sz="1600" dirty="0">
                <a:latin typeface="+mj-lt"/>
              </a:rPr>
              <a:t> but overall programmatic contributions and scientific needs will also be taken into </a:t>
            </a:r>
            <a:r>
              <a:rPr lang="en-US" sz="1600" dirty="0" smtClean="0">
                <a:latin typeface="+mj-lt"/>
              </a:rPr>
              <a:t>	consideration</a:t>
            </a:r>
            <a:r>
              <a:rPr lang="en-US" sz="1600" dirty="0">
                <a:latin typeface="+mj-lt"/>
              </a:rPr>
              <a:t>. </a:t>
            </a: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692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/>
          <p:cNvSpPr txBox="1"/>
          <p:nvPr/>
        </p:nvSpPr>
        <p:spPr>
          <a:xfrm>
            <a:off x="5195338" y="40201"/>
            <a:ext cx="3878648" cy="430887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latin typeface="+mj-lt"/>
                <a:cs typeface="Candara"/>
              </a:rPr>
              <a:t>The New Framework document</a:t>
            </a:r>
            <a:endParaRPr lang="en-GB" sz="2200" b="1" dirty="0">
              <a:latin typeface="+mj-lt"/>
              <a:cs typeface="Candar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2263" y="1482780"/>
            <a:ext cx="8768159" cy="343726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lvl="0" algn="just">
              <a:lnSpc>
                <a:spcPts val="2620"/>
              </a:lnSpc>
            </a:pPr>
            <a:r>
              <a:rPr lang="en-US" sz="1600" dirty="0" smtClean="0">
                <a:latin typeface="+mj-lt"/>
              </a:rPr>
              <a:t>15 - </a:t>
            </a:r>
            <a:r>
              <a:rPr lang="en-US" sz="1600" dirty="0">
                <a:solidFill>
                  <a:srgbClr val="FFFF00"/>
                </a:solidFill>
                <a:latin typeface="+mj-lt"/>
              </a:rPr>
              <a:t>Nations supporting platform(s) towards IODP Science Plan goals may have berths on </a:t>
            </a:r>
            <a:r>
              <a:rPr lang="en-US" sz="1600" i="1" dirty="0">
                <a:solidFill>
                  <a:srgbClr val="FFFF00"/>
                </a:solidFill>
                <a:latin typeface="+mj-lt"/>
              </a:rPr>
              <a:t>JOIDES </a:t>
            </a:r>
            <a:r>
              <a:rPr lang="en-US" sz="1600" i="1" dirty="0" smtClean="0">
                <a:solidFill>
                  <a:srgbClr val="FFFF00"/>
                </a:solidFill>
                <a:latin typeface="+mj-lt"/>
              </a:rPr>
              <a:t>	Resolution</a:t>
            </a:r>
            <a:r>
              <a:rPr lang="en-US" sz="1600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1600" i="1" dirty="0" err="1">
                <a:solidFill>
                  <a:srgbClr val="FFFF00"/>
                </a:solidFill>
                <a:latin typeface="+mj-lt"/>
              </a:rPr>
              <a:t>Chikyu</a:t>
            </a:r>
            <a:r>
              <a:rPr lang="en-US" sz="1600" dirty="0">
                <a:solidFill>
                  <a:srgbClr val="FFFF00"/>
                </a:solidFill>
                <a:latin typeface="+mj-lt"/>
              </a:rPr>
              <a:t>, MSP expeditions and other platforms through an exchange program agreed </a:t>
            </a:r>
            <a:r>
              <a:rPr lang="en-US" sz="1600" dirty="0" smtClean="0">
                <a:solidFill>
                  <a:srgbClr val="FFFF00"/>
                </a:solidFill>
                <a:latin typeface="+mj-lt"/>
              </a:rPr>
              <a:t>	upon </a:t>
            </a:r>
            <a:r>
              <a:rPr lang="en-US" sz="1600" dirty="0">
                <a:solidFill>
                  <a:srgbClr val="FFFF00"/>
                </a:solidFill>
                <a:latin typeface="+mj-lt"/>
              </a:rPr>
              <a:t>bilaterally between individual Platform Providers.</a:t>
            </a:r>
            <a:endParaRPr lang="en-GB" sz="1600" dirty="0">
              <a:solidFill>
                <a:srgbClr val="FFFF00"/>
              </a:solidFill>
              <a:latin typeface="+mj-lt"/>
            </a:endParaRPr>
          </a:p>
          <a:p>
            <a:pPr lvl="0" algn="just">
              <a:lnSpc>
                <a:spcPts val="2620"/>
              </a:lnSpc>
            </a:pPr>
            <a:endParaRPr lang="en-US" sz="1600" dirty="0" smtClean="0">
              <a:latin typeface="+mj-lt"/>
            </a:endParaRPr>
          </a:p>
          <a:p>
            <a:pPr lvl="0" algn="just">
              <a:lnSpc>
                <a:spcPts val="2620"/>
              </a:lnSpc>
            </a:pPr>
            <a:r>
              <a:rPr lang="en-US" sz="1600" dirty="0" smtClean="0">
                <a:latin typeface="+mj-lt"/>
              </a:rPr>
              <a:t>16 - </a:t>
            </a:r>
            <a:r>
              <a:rPr lang="en-US" sz="1600" dirty="0" smtClean="0">
                <a:solidFill>
                  <a:srgbClr val="FFFF00"/>
                </a:solidFill>
                <a:latin typeface="+mj-lt"/>
              </a:rPr>
              <a:t>Lead </a:t>
            </a:r>
            <a:r>
              <a:rPr lang="en-US" sz="1600" dirty="0">
                <a:solidFill>
                  <a:srgbClr val="FFFF00"/>
                </a:solidFill>
                <a:latin typeface="+mj-lt"/>
              </a:rPr>
              <a:t>proponents selected as Co-chief scientists, based upon programmatic or project need, will not </a:t>
            </a:r>
            <a:r>
              <a:rPr lang="en-US" sz="1600" dirty="0" smtClean="0">
                <a:solidFill>
                  <a:srgbClr val="FFFF00"/>
                </a:solidFill>
                <a:latin typeface="+mj-lt"/>
              </a:rPr>
              <a:t>	count </a:t>
            </a:r>
            <a:r>
              <a:rPr lang="en-US" sz="1600" dirty="0">
                <a:solidFill>
                  <a:srgbClr val="FFFF00"/>
                </a:solidFill>
                <a:latin typeface="+mj-lt"/>
              </a:rPr>
              <a:t>toward national or consortia quotas. </a:t>
            </a:r>
            <a:r>
              <a:rPr lang="en-US" sz="1600" dirty="0">
                <a:latin typeface="+mj-lt"/>
              </a:rPr>
              <a:t>This provision will be revisited yearly for the </a:t>
            </a:r>
            <a:r>
              <a:rPr lang="en-US" sz="1600" i="1" dirty="0">
                <a:latin typeface="+mj-lt"/>
              </a:rPr>
              <a:t>JOIDES </a:t>
            </a:r>
            <a:r>
              <a:rPr lang="en-US" sz="1600" i="1" dirty="0" smtClean="0">
                <a:latin typeface="+mj-lt"/>
              </a:rPr>
              <a:t>	Resolution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and on a project-by-project basis for </a:t>
            </a:r>
            <a:r>
              <a:rPr lang="en-US" sz="1600" i="1" dirty="0" err="1">
                <a:latin typeface="+mj-lt"/>
              </a:rPr>
              <a:t>Chikyu</a:t>
            </a:r>
            <a:r>
              <a:rPr lang="en-US" sz="1600" dirty="0">
                <a:latin typeface="+mj-lt"/>
              </a:rPr>
              <a:t> to ensure that the science party size and</a:t>
            </a:r>
            <a:r>
              <a:rPr lang="en-US" sz="1600" dirty="0" smtClean="0">
                <a:latin typeface="+mj-lt"/>
              </a:rPr>
              <a:t>/	or </a:t>
            </a:r>
            <a:r>
              <a:rPr lang="en-US" sz="1600" dirty="0">
                <a:latin typeface="+mj-lt"/>
              </a:rPr>
              <a:t>member berthing quotas on either platform are not unduly affected should members increase </a:t>
            </a:r>
            <a:r>
              <a:rPr lang="en-US" sz="1600" dirty="0" smtClean="0">
                <a:latin typeface="+mj-lt"/>
              </a:rPr>
              <a:t>	their </a:t>
            </a:r>
            <a:r>
              <a:rPr lang="en-US" sz="1600" dirty="0">
                <a:latin typeface="+mj-lt"/>
              </a:rPr>
              <a:t>yearly contribution level to either the </a:t>
            </a:r>
            <a:r>
              <a:rPr lang="en-US" sz="1600" i="1" dirty="0">
                <a:latin typeface="+mj-lt"/>
              </a:rPr>
              <a:t>JOIDES Resolution</a:t>
            </a:r>
            <a:r>
              <a:rPr lang="en-US" sz="1600" dirty="0">
                <a:latin typeface="+mj-lt"/>
              </a:rPr>
              <a:t> or </a:t>
            </a:r>
            <a:r>
              <a:rPr lang="en-US" sz="1600" i="1" dirty="0" err="1">
                <a:latin typeface="+mj-lt"/>
              </a:rPr>
              <a:t>Chikyu</a:t>
            </a:r>
            <a:r>
              <a:rPr lang="en-US" sz="1600" dirty="0">
                <a:latin typeface="+mj-lt"/>
              </a:rPr>
              <a:t> partnerships or new </a:t>
            </a:r>
            <a:r>
              <a:rPr lang="en-US" sz="1600" dirty="0" smtClean="0">
                <a:latin typeface="+mj-lt"/>
              </a:rPr>
              <a:t>	members </a:t>
            </a:r>
            <a:r>
              <a:rPr lang="en-US" sz="1600" dirty="0">
                <a:latin typeface="+mj-lt"/>
              </a:rPr>
              <a:t>join either partnership. </a:t>
            </a:r>
            <a:endParaRPr lang="en-GB" sz="1600" dirty="0">
              <a:latin typeface="+mj-lt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272" y="-64196"/>
            <a:ext cx="215956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+mj-lt"/>
                <a:cs typeface="Candara"/>
              </a:rPr>
              <a:t>Program Exchange</a:t>
            </a:r>
            <a:endParaRPr lang="en-GB" sz="2000" b="1" dirty="0">
              <a:latin typeface="+mj-lt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04916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ogo-ECORD.tif                                                 00000010 Catherine   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97083"/>
            <a:ext cx="1495778" cy="56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28917" y="1092479"/>
            <a:ext cx="8997778" cy="65146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3120"/>
              </a:lnSpc>
              <a:buFont typeface="Wingdings" charset="2"/>
              <a:buChar char="²"/>
            </a:pPr>
            <a:r>
              <a:rPr lang="fr-FR" sz="1600" dirty="0" smtClean="0">
                <a:latin typeface="Candara"/>
                <a:cs typeface="Candara"/>
              </a:rPr>
              <a:t>ECORD </a:t>
            </a:r>
            <a:r>
              <a:rPr lang="fr-FR" sz="1600" dirty="0" err="1">
                <a:latin typeface="Candara"/>
                <a:cs typeface="Candara"/>
              </a:rPr>
              <a:t>will</a:t>
            </a:r>
            <a:r>
              <a:rPr lang="fr-FR" sz="1600" dirty="0">
                <a:latin typeface="Candara"/>
                <a:cs typeface="Candara"/>
              </a:rPr>
              <a:t> </a:t>
            </a:r>
            <a:r>
              <a:rPr lang="fr-FR" sz="1600" dirty="0" err="1">
                <a:latin typeface="Candara"/>
                <a:cs typeface="Candara"/>
              </a:rPr>
              <a:t>sign</a:t>
            </a:r>
            <a:r>
              <a:rPr lang="fr-FR" sz="1600" dirty="0">
                <a:latin typeface="Candara"/>
                <a:cs typeface="Candara"/>
              </a:rPr>
              <a:t> a MOU </a:t>
            </a:r>
            <a:r>
              <a:rPr lang="fr-FR" sz="1600" dirty="0" err="1">
                <a:latin typeface="Candara"/>
                <a:cs typeface="Candara"/>
              </a:rPr>
              <a:t>with</a:t>
            </a:r>
            <a:r>
              <a:rPr lang="fr-FR" sz="1600" dirty="0">
                <a:latin typeface="Candara"/>
                <a:cs typeface="Candara"/>
              </a:rPr>
              <a:t> NSF </a:t>
            </a:r>
            <a:r>
              <a:rPr lang="fr-FR" sz="1600" dirty="0" err="1">
                <a:latin typeface="Candara"/>
                <a:cs typeface="Candara"/>
              </a:rPr>
              <a:t>that</a:t>
            </a:r>
            <a:r>
              <a:rPr lang="fr-FR" sz="1600" dirty="0">
                <a:latin typeface="Candara"/>
                <a:cs typeface="Candara"/>
              </a:rPr>
              <a:t> </a:t>
            </a:r>
            <a:r>
              <a:rPr lang="fr-FR" sz="1600" dirty="0" err="1">
                <a:latin typeface="Candara"/>
                <a:cs typeface="Candara"/>
              </a:rPr>
              <a:t>includes</a:t>
            </a:r>
            <a:r>
              <a:rPr lang="fr-FR" sz="1600" dirty="0">
                <a:latin typeface="Candara"/>
                <a:cs typeface="Candara"/>
              </a:rPr>
              <a:t> </a:t>
            </a:r>
            <a:r>
              <a:rPr lang="fr-FR" sz="1600" dirty="0" err="1">
                <a:latin typeface="Candara"/>
                <a:cs typeface="Candara"/>
              </a:rPr>
              <a:t>access</a:t>
            </a:r>
            <a:r>
              <a:rPr lang="fr-FR" sz="1600" dirty="0">
                <a:latin typeface="Candara"/>
                <a:cs typeface="Candara"/>
              </a:rPr>
              <a:t> to the </a:t>
            </a:r>
            <a:r>
              <a:rPr lang="fr-FR" sz="1600" i="1" dirty="0">
                <a:latin typeface="Candara"/>
                <a:cs typeface="Candara"/>
              </a:rPr>
              <a:t>JR</a:t>
            </a:r>
            <a:r>
              <a:rPr lang="fr-FR" sz="1600" dirty="0">
                <a:latin typeface="Candara"/>
                <a:cs typeface="Candara"/>
              </a:rPr>
              <a:t> for ECORD </a:t>
            </a:r>
            <a:r>
              <a:rPr lang="fr-FR" sz="1600" dirty="0" err="1">
                <a:latin typeface="Candara"/>
                <a:cs typeface="Candara"/>
              </a:rPr>
              <a:t>scientists</a:t>
            </a:r>
            <a:r>
              <a:rPr lang="fr-FR" sz="1600" dirty="0">
                <a:latin typeface="Candara"/>
                <a:cs typeface="Candara"/>
              </a:rPr>
              <a:t> </a:t>
            </a:r>
            <a:r>
              <a:rPr lang="fr-FR" sz="1600" dirty="0" smtClean="0">
                <a:latin typeface="Candara"/>
                <a:cs typeface="Candara"/>
              </a:rPr>
              <a:t>and </a:t>
            </a:r>
          </a:p>
          <a:p>
            <a:pPr algn="just">
              <a:lnSpc>
                <a:spcPts val="3120"/>
              </a:lnSpc>
            </a:pPr>
            <a:r>
              <a:rPr lang="fr-FR" sz="1600" dirty="0">
                <a:latin typeface="Candara"/>
                <a:cs typeface="Candara"/>
              </a:rPr>
              <a:t>	</a:t>
            </a:r>
            <a:r>
              <a:rPr lang="fr-FR" sz="1600" dirty="0" smtClean="0">
                <a:latin typeface="Candara"/>
                <a:cs typeface="Candara"/>
              </a:rPr>
              <a:t>	in </a:t>
            </a:r>
            <a:r>
              <a:rPr lang="fr-FR" sz="1600" dirty="0" err="1" smtClean="0">
                <a:latin typeface="Candara"/>
                <a:cs typeface="Candara"/>
              </a:rPr>
              <a:t>reciprocity</a:t>
            </a:r>
            <a:r>
              <a:rPr lang="fr-FR" sz="1600" dirty="0" smtClean="0">
                <a:latin typeface="Candara"/>
                <a:cs typeface="Candara"/>
              </a:rPr>
              <a:t> </a:t>
            </a:r>
            <a:r>
              <a:rPr lang="fr-FR" sz="1600" dirty="0" err="1" smtClean="0">
                <a:latin typeface="Candara"/>
                <a:cs typeface="Candara"/>
              </a:rPr>
              <a:t>access</a:t>
            </a:r>
            <a:r>
              <a:rPr lang="fr-FR" sz="1600" dirty="0" smtClean="0">
                <a:latin typeface="Candara"/>
                <a:cs typeface="Candara"/>
              </a:rPr>
              <a:t> </a:t>
            </a:r>
            <a:r>
              <a:rPr lang="fr-FR" sz="1600" dirty="0">
                <a:latin typeface="Candara"/>
                <a:cs typeface="Candara"/>
              </a:rPr>
              <a:t>to </a:t>
            </a:r>
            <a:r>
              <a:rPr lang="fr-FR" sz="1600" dirty="0" err="1">
                <a:latin typeface="Candara"/>
                <a:cs typeface="Candara"/>
              </a:rPr>
              <a:t>MSPs</a:t>
            </a:r>
            <a:r>
              <a:rPr lang="fr-FR" sz="1600" dirty="0">
                <a:latin typeface="Candara"/>
                <a:cs typeface="Candara"/>
              </a:rPr>
              <a:t> for US </a:t>
            </a:r>
            <a:r>
              <a:rPr lang="fr-FR" sz="1600" dirty="0" err="1">
                <a:latin typeface="Candara"/>
                <a:cs typeface="Candara"/>
              </a:rPr>
              <a:t>scientists</a:t>
            </a:r>
            <a:r>
              <a:rPr lang="fr-FR" sz="1600" dirty="0">
                <a:latin typeface="Candara"/>
                <a:cs typeface="Candara"/>
              </a:rPr>
              <a:t>. </a:t>
            </a:r>
            <a:endParaRPr lang="fr-FR" sz="1600" dirty="0" smtClean="0">
              <a:latin typeface="Candara"/>
              <a:cs typeface="Candara"/>
            </a:endParaRPr>
          </a:p>
          <a:p>
            <a:pPr algn="just">
              <a:lnSpc>
                <a:spcPts val="3120"/>
              </a:lnSpc>
            </a:pPr>
            <a:r>
              <a:rPr lang="fr-FR" sz="1600" dirty="0">
                <a:latin typeface="Candara"/>
                <a:cs typeface="Candara"/>
              </a:rPr>
              <a:t>	</a:t>
            </a:r>
            <a:r>
              <a:rPr lang="fr-FR" sz="1600" dirty="0" smtClean="0">
                <a:latin typeface="Candara"/>
                <a:cs typeface="Candara"/>
              </a:rPr>
              <a:t>		7 M$ &gt; 8 ECORD </a:t>
            </a:r>
            <a:r>
              <a:rPr lang="fr-FR" sz="1600" dirty="0" err="1" smtClean="0">
                <a:latin typeface="Candara"/>
                <a:cs typeface="Candara"/>
              </a:rPr>
              <a:t>berths</a:t>
            </a:r>
            <a:r>
              <a:rPr lang="fr-FR" sz="1600" dirty="0" smtClean="0">
                <a:latin typeface="Candara"/>
                <a:cs typeface="Candara"/>
              </a:rPr>
              <a:t>  / </a:t>
            </a:r>
            <a:r>
              <a:rPr lang="fr-FR" sz="1600" i="1" dirty="0" smtClean="0">
                <a:latin typeface="Candara"/>
                <a:cs typeface="Candara"/>
              </a:rPr>
              <a:t>JR </a:t>
            </a:r>
            <a:r>
              <a:rPr lang="fr-FR" sz="1600" dirty="0" err="1" smtClean="0">
                <a:latin typeface="Candara"/>
                <a:cs typeface="Candara"/>
              </a:rPr>
              <a:t>expedition</a:t>
            </a:r>
            <a:endParaRPr lang="fr-FR" sz="1600" dirty="0" smtClean="0">
              <a:latin typeface="Candara"/>
              <a:cs typeface="Candara"/>
            </a:endParaRPr>
          </a:p>
          <a:p>
            <a:pPr algn="just">
              <a:lnSpc>
                <a:spcPts val="3120"/>
              </a:lnSpc>
            </a:pPr>
            <a:r>
              <a:rPr lang="fr-FR" sz="1600" dirty="0">
                <a:latin typeface="Candara"/>
                <a:cs typeface="Candara"/>
              </a:rPr>
              <a:t>		</a:t>
            </a:r>
            <a:r>
              <a:rPr lang="fr-FR" sz="1600" dirty="0" smtClean="0">
                <a:latin typeface="Candara"/>
                <a:cs typeface="Candara"/>
              </a:rPr>
              <a:t>		    8 US </a:t>
            </a:r>
            <a:r>
              <a:rPr lang="fr-FR" sz="1600" dirty="0" err="1" smtClean="0">
                <a:latin typeface="Candara"/>
                <a:cs typeface="Candara"/>
              </a:rPr>
              <a:t>berths</a:t>
            </a:r>
            <a:r>
              <a:rPr lang="fr-FR" sz="1600" dirty="0" smtClean="0">
                <a:latin typeface="Candara"/>
                <a:cs typeface="Candara"/>
              </a:rPr>
              <a:t> / MSP </a:t>
            </a:r>
            <a:r>
              <a:rPr lang="fr-FR" sz="1600" dirty="0" err="1" smtClean="0">
                <a:latin typeface="Candara"/>
                <a:cs typeface="Candara"/>
              </a:rPr>
              <a:t>expedition</a:t>
            </a:r>
            <a:endParaRPr lang="fr-FR" sz="1600" dirty="0" smtClean="0">
              <a:latin typeface="Candara"/>
              <a:cs typeface="Candara"/>
            </a:endParaRPr>
          </a:p>
          <a:p>
            <a:pPr marL="285750" indent="-285750" algn="just">
              <a:lnSpc>
                <a:spcPts val="3120"/>
              </a:lnSpc>
              <a:spcBef>
                <a:spcPts val="1800"/>
              </a:spcBef>
              <a:buFont typeface="Wingdings" charset="2"/>
              <a:buChar char="²"/>
            </a:pPr>
            <a:r>
              <a:rPr lang="fr-FR" sz="1600" dirty="0" smtClean="0">
                <a:latin typeface="Candara"/>
                <a:cs typeface="Candara"/>
              </a:rPr>
              <a:t> </a:t>
            </a:r>
            <a:r>
              <a:rPr lang="fr-FR" sz="1600" dirty="0">
                <a:latin typeface="Candara"/>
                <a:cs typeface="Candara"/>
              </a:rPr>
              <a:t>ECORD </a:t>
            </a:r>
            <a:r>
              <a:rPr lang="fr-FR" sz="1600" dirty="0" err="1">
                <a:latin typeface="Candara"/>
                <a:cs typeface="Candara"/>
              </a:rPr>
              <a:t>will</a:t>
            </a:r>
            <a:r>
              <a:rPr lang="fr-FR" sz="1600" dirty="0">
                <a:latin typeface="Candara"/>
                <a:cs typeface="Candara"/>
              </a:rPr>
              <a:t> </a:t>
            </a:r>
            <a:r>
              <a:rPr lang="fr-FR" sz="1600" dirty="0" err="1">
                <a:latin typeface="Candara"/>
                <a:cs typeface="Candara"/>
              </a:rPr>
              <a:t>sign</a:t>
            </a:r>
            <a:r>
              <a:rPr lang="fr-FR" sz="1600" dirty="0">
                <a:latin typeface="Candara"/>
                <a:cs typeface="Candara"/>
              </a:rPr>
              <a:t> </a:t>
            </a:r>
            <a:r>
              <a:rPr lang="fr-FR" sz="1600" dirty="0" smtClean="0">
                <a:latin typeface="Candara"/>
                <a:cs typeface="Candara"/>
              </a:rPr>
              <a:t>an agreement </a:t>
            </a:r>
            <a:r>
              <a:rPr lang="fr-FR" sz="1600" dirty="0" err="1">
                <a:latin typeface="Candara"/>
                <a:cs typeface="Candara"/>
              </a:rPr>
              <a:t>with</a:t>
            </a:r>
            <a:r>
              <a:rPr lang="fr-FR" sz="1600" dirty="0">
                <a:latin typeface="Candara"/>
                <a:cs typeface="Candara"/>
              </a:rPr>
              <a:t> MEXT to </a:t>
            </a:r>
            <a:r>
              <a:rPr lang="fr-FR" sz="1600" dirty="0" err="1">
                <a:latin typeface="Candara"/>
                <a:cs typeface="Candara"/>
              </a:rPr>
              <a:t>barter</a:t>
            </a:r>
            <a:r>
              <a:rPr lang="fr-FR" sz="1600" dirty="0">
                <a:latin typeface="Candara"/>
                <a:cs typeface="Candara"/>
              </a:rPr>
              <a:t> </a:t>
            </a:r>
            <a:r>
              <a:rPr lang="fr-FR" sz="1600" dirty="0" err="1">
                <a:latin typeface="Candara"/>
                <a:cs typeface="Candara"/>
              </a:rPr>
              <a:t>berths</a:t>
            </a:r>
            <a:r>
              <a:rPr lang="fr-FR" sz="1600" dirty="0">
                <a:latin typeface="Candara"/>
                <a:cs typeface="Candara"/>
              </a:rPr>
              <a:t> </a:t>
            </a:r>
            <a:r>
              <a:rPr lang="fr-FR" sz="1600" dirty="0" err="1">
                <a:latin typeface="Candara"/>
                <a:cs typeface="Candara"/>
              </a:rPr>
              <a:t>between</a:t>
            </a:r>
            <a:r>
              <a:rPr lang="fr-FR" sz="1600" dirty="0">
                <a:latin typeface="Candara"/>
                <a:cs typeface="Candara"/>
              </a:rPr>
              <a:t> </a:t>
            </a:r>
            <a:r>
              <a:rPr lang="fr-FR" sz="1600" dirty="0" err="1">
                <a:latin typeface="Candara"/>
                <a:cs typeface="Candara"/>
              </a:rPr>
              <a:t>MSPs</a:t>
            </a:r>
            <a:r>
              <a:rPr lang="fr-FR" sz="1600" dirty="0">
                <a:latin typeface="Candara"/>
                <a:cs typeface="Candara"/>
              </a:rPr>
              <a:t> and the </a:t>
            </a:r>
            <a:r>
              <a:rPr lang="fr-FR" sz="1600" i="1" dirty="0" err="1" smtClean="0">
                <a:latin typeface="Candara"/>
                <a:cs typeface="Candara"/>
              </a:rPr>
              <a:t>Chikyu</a:t>
            </a:r>
            <a:r>
              <a:rPr lang="fr-FR" sz="1600" dirty="0" smtClean="0">
                <a:latin typeface="Candara"/>
                <a:cs typeface="Candara"/>
              </a:rPr>
              <a:t> </a:t>
            </a:r>
          </a:p>
          <a:p>
            <a:pPr algn="just">
              <a:lnSpc>
                <a:spcPts val="3120"/>
              </a:lnSpc>
            </a:pPr>
            <a:r>
              <a:rPr lang="fr-FR" sz="1600" dirty="0">
                <a:latin typeface="Candara"/>
                <a:cs typeface="Candara"/>
              </a:rPr>
              <a:t>	</a:t>
            </a:r>
            <a:r>
              <a:rPr lang="fr-FR" sz="1600" dirty="0" smtClean="0">
                <a:latin typeface="Candara"/>
                <a:cs typeface="Candara"/>
              </a:rPr>
              <a:t>	for ECORD and </a:t>
            </a:r>
            <a:r>
              <a:rPr lang="fr-FR" sz="1600" dirty="0" err="1" smtClean="0">
                <a:latin typeface="Candara"/>
                <a:cs typeface="Candara"/>
              </a:rPr>
              <a:t>Japanese</a:t>
            </a:r>
            <a:r>
              <a:rPr lang="fr-FR" sz="1600" dirty="0" smtClean="0">
                <a:latin typeface="Candara"/>
                <a:cs typeface="Candara"/>
              </a:rPr>
              <a:t> </a:t>
            </a:r>
            <a:r>
              <a:rPr lang="fr-FR" sz="1600" dirty="0" err="1">
                <a:latin typeface="Candara"/>
                <a:cs typeface="Candara"/>
              </a:rPr>
              <a:t>scientists</a:t>
            </a:r>
            <a:r>
              <a:rPr lang="fr-FR" sz="1600" dirty="0">
                <a:latin typeface="Candara"/>
                <a:cs typeface="Candara"/>
              </a:rPr>
              <a:t> </a:t>
            </a:r>
            <a:r>
              <a:rPr lang="fr-FR" sz="1600" dirty="0" err="1">
                <a:latin typeface="Candara"/>
                <a:cs typeface="Candara"/>
              </a:rPr>
              <a:t>respectively</a:t>
            </a:r>
            <a:r>
              <a:rPr lang="fr-FR" sz="1600" dirty="0" smtClean="0">
                <a:latin typeface="Candara"/>
                <a:cs typeface="Candara"/>
              </a:rPr>
              <a:t>. </a:t>
            </a:r>
          </a:p>
          <a:p>
            <a:pPr algn="just">
              <a:lnSpc>
                <a:spcPts val="3120"/>
              </a:lnSpc>
            </a:pPr>
            <a:r>
              <a:rPr lang="fr-FR" sz="1600" dirty="0">
                <a:latin typeface="Candara"/>
                <a:cs typeface="Candara"/>
              </a:rPr>
              <a:t>	</a:t>
            </a:r>
            <a:r>
              <a:rPr lang="fr-FR" sz="1600" dirty="0" smtClean="0">
                <a:latin typeface="Candara"/>
                <a:cs typeface="Candara"/>
              </a:rPr>
              <a:t>		ECORD </a:t>
            </a:r>
            <a:r>
              <a:rPr lang="fr-FR" sz="1600" dirty="0" err="1" smtClean="0">
                <a:latin typeface="Candara"/>
                <a:cs typeface="Candara"/>
              </a:rPr>
              <a:t>berths</a:t>
            </a:r>
            <a:r>
              <a:rPr lang="fr-FR" sz="1600" dirty="0" smtClean="0">
                <a:latin typeface="Candara"/>
                <a:cs typeface="Candara"/>
              </a:rPr>
              <a:t> / </a:t>
            </a:r>
            <a:r>
              <a:rPr lang="fr-FR" sz="1600" i="1" dirty="0" err="1" smtClean="0">
                <a:latin typeface="Candara"/>
                <a:cs typeface="Candara"/>
              </a:rPr>
              <a:t>Chikyu</a:t>
            </a:r>
            <a:r>
              <a:rPr lang="fr-FR" sz="1600" i="1" dirty="0">
                <a:latin typeface="Candara"/>
                <a:cs typeface="Candara"/>
              </a:rPr>
              <a:t> </a:t>
            </a:r>
            <a:r>
              <a:rPr lang="fr-FR" sz="1600" dirty="0" err="1" smtClean="0">
                <a:latin typeface="Candara"/>
                <a:cs typeface="Candara"/>
              </a:rPr>
              <a:t>expedition</a:t>
            </a:r>
            <a:r>
              <a:rPr lang="fr-FR" sz="1600" dirty="0" smtClean="0">
                <a:latin typeface="Candara"/>
                <a:cs typeface="Candara"/>
              </a:rPr>
              <a:t> (</a:t>
            </a:r>
            <a:r>
              <a:rPr lang="fr-FR" sz="1600" i="1" dirty="0" smtClean="0">
                <a:latin typeface="Candara"/>
                <a:cs typeface="Candara"/>
              </a:rPr>
              <a:t>to </a:t>
            </a:r>
            <a:r>
              <a:rPr lang="fr-FR" sz="1600" i="1" dirty="0" err="1">
                <a:latin typeface="Candara"/>
                <a:cs typeface="Candara"/>
              </a:rPr>
              <a:t>be</a:t>
            </a:r>
            <a:r>
              <a:rPr lang="fr-FR" sz="1600" i="1" dirty="0">
                <a:latin typeface="Candara"/>
                <a:cs typeface="Candara"/>
              </a:rPr>
              <a:t> </a:t>
            </a:r>
            <a:r>
              <a:rPr lang="fr-FR" sz="1600" i="1" dirty="0" err="1" smtClean="0">
                <a:latin typeface="Candara"/>
                <a:cs typeface="Candara"/>
              </a:rPr>
              <a:t>determined</a:t>
            </a:r>
            <a:r>
              <a:rPr lang="fr-FR" sz="1600" i="1" dirty="0" smtClean="0">
                <a:latin typeface="Candara"/>
                <a:cs typeface="Candara"/>
              </a:rPr>
              <a:t>)</a:t>
            </a:r>
            <a:endParaRPr lang="fr-FR" sz="1600" dirty="0" smtClean="0">
              <a:latin typeface="Candara"/>
              <a:cs typeface="Candara"/>
            </a:endParaRPr>
          </a:p>
          <a:p>
            <a:pPr algn="just">
              <a:lnSpc>
                <a:spcPts val="3120"/>
              </a:lnSpc>
            </a:pPr>
            <a:r>
              <a:rPr lang="fr-FR" sz="1600" dirty="0">
                <a:latin typeface="Candara"/>
                <a:cs typeface="Candara"/>
              </a:rPr>
              <a:t>	</a:t>
            </a:r>
            <a:r>
              <a:rPr lang="fr-FR" sz="1600" dirty="0" smtClean="0">
                <a:latin typeface="Candara"/>
                <a:cs typeface="Candara"/>
              </a:rPr>
              <a:t>		JPN </a:t>
            </a:r>
            <a:r>
              <a:rPr lang="fr-FR" sz="1600" dirty="0" err="1" smtClean="0">
                <a:latin typeface="Candara"/>
                <a:cs typeface="Candara"/>
              </a:rPr>
              <a:t>berths</a:t>
            </a:r>
            <a:r>
              <a:rPr lang="fr-FR" sz="1600" dirty="0" smtClean="0">
                <a:latin typeface="Candara"/>
                <a:cs typeface="Candara"/>
              </a:rPr>
              <a:t> / MSP </a:t>
            </a:r>
            <a:r>
              <a:rPr lang="fr-FR" sz="1600" dirty="0" err="1" smtClean="0">
                <a:latin typeface="Candara"/>
                <a:cs typeface="Candara"/>
              </a:rPr>
              <a:t>expedition</a:t>
            </a:r>
            <a:r>
              <a:rPr lang="fr-FR" sz="1600" dirty="0" smtClean="0">
                <a:latin typeface="Candara"/>
                <a:cs typeface="Candara"/>
              </a:rPr>
              <a:t> (</a:t>
            </a:r>
            <a:r>
              <a:rPr lang="fr-FR" sz="1600" i="1" dirty="0">
                <a:latin typeface="Candara"/>
                <a:cs typeface="Candara"/>
              </a:rPr>
              <a:t>t</a:t>
            </a:r>
            <a:r>
              <a:rPr lang="fr-FR" sz="1600" i="1" dirty="0" smtClean="0">
                <a:latin typeface="Candara"/>
                <a:cs typeface="Candara"/>
              </a:rPr>
              <a:t>o </a:t>
            </a:r>
            <a:r>
              <a:rPr lang="fr-FR" sz="1600" i="1" dirty="0" err="1">
                <a:latin typeface="Candara"/>
                <a:cs typeface="Candara"/>
              </a:rPr>
              <a:t>be</a:t>
            </a:r>
            <a:r>
              <a:rPr lang="fr-FR" sz="1600" i="1" dirty="0">
                <a:latin typeface="Candara"/>
                <a:cs typeface="Candara"/>
              </a:rPr>
              <a:t> </a:t>
            </a:r>
            <a:r>
              <a:rPr lang="fr-FR" sz="1600" i="1" dirty="0" err="1" smtClean="0">
                <a:latin typeface="Candara"/>
                <a:cs typeface="Candara"/>
              </a:rPr>
              <a:t>determined</a:t>
            </a:r>
            <a:r>
              <a:rPr lang="fr-FR" sz="1600" i="1" dirty="0" smtClean="0">
                <a:latin typeface="Candara"/>
                <a:cs typeface="Candara"/>
              </a:rPr>
              <a:t>)</a:t>
            </a:r>
            <a:endParaRPr lang="fr-FR" sz="1600" dirty="0">
              <a:latin typeface="Candara"/>
              <a:cs typeface="Candara"/>
            </a:endParaRPr>
          </a:p>
          <a:p>
            <a:pPr marL="285750" indent="-285750" algn="just">
              <a:lnSpc>
                <a:spcPts val="3120"/>
              </a:lnSpc>
              <a:spcBef>
                <a:spcPts val="1800"/>
              </a:spcBef>
              <a:buFont typeface="Wingdings" charset="2"/>
              <a:buChar char="²"/>
            </a:pPr>
            <a:r>
              <a:rPr lang="fr-FR" sz="1600" dirty="0" smtClean="0">
                <a:latin typeface="Candara"/>
                <a:cs typeface="Candara"/>
              </a:rPr>
              <a:t>Access </a:t>
            </a:r>
            <a:r>
              <a:rPr lang="fr-FR" sz="1600" dirty="0">
                <a:latin typeface="Candara"/>
                <a:cs typeface="Candara"/>
              </a:rPr>
              <a:t>to </a:t>
            </a:r>
            <a:r>
              <a:rPr lang="fr-FR" sz="1600" dirty="0" err="1">
                <a:latin typeface="Candara"/>
                <a:cs typeface="Candara"/>
              </a:rPr>
              <a:t>MSPs</a:t>
            </a:r>
            <a:r>
              <a:rPr lang="fr-FR" sz="1600" dirty="0">
                <a:latin typeface="Candara"/>
                <a:cs typeface="Candara"/>
              </a:rPr>
              <a:t>  </a:t>
            </a:r>
            <a:r>
              <a:rPr lang="fr-FR" sz="1600" dirty="0" err="1">
                <a:latin typeface="Candara"/>
                <a:cs typeface="Candara"/>
              </a:rPr>
              <a:t>will</a:t>
            </a:r>
            <a:r>
              <a:rPr lang="fr-FR" sz="1600" dirty="0">
                <a:latin typeface="Candara"/>
                <a:cs typeface="Candara"/>
              </a:rPr>
              <a:t> </a:t>
            </a:r>
            <a:r>
              <a:rPr lang="fr-FR" sz="1600" dirty="0" err="1">
                <a:latin typeface="Candara"/>
                <a:cs typeface="Candara"/>
              </a:rPr>
              <a:t>be</a:t>
            </a:r>
            <a:r>
              <a:rPr lang="fr-FR" sz="1600" dirty="0">
                <a:latin typeface="Candara"/>
                <a:cs typeface="Candara"/>
              </a:rPr>
              <a:t> </a:t>
            </a:r>
            <a:r>
              <a:rPr lang="fr-FR" sz="1600" dirty="0" err="1">
                <a:latin typeface="Candara"/>
                <a:cs typeface="Candara"/>
              </a:rPr>
              <a:t>offered</a:t>
            </a:r>
            <a:r>
              <a:rPr lang="fr-FR" sz="1600" dirty="0">
                <a:latin typeface="Candara"/>
                <a:cs typeface="Candara"/>
              </a:rPr>
              <a:t> to non US </a:t>
            </a:r>
            <a:r>
              <a:rPr lang="fr-FR" sz="1600" i="1" dirty="0" smtClean="0">
                <a:latin typeface="Candara"/>
                <a:cs typeface="Candara"/>
              </a:rPr>
              <a:t>JR </a:t>
            </a:r>
            <a:r>
              <a:rPr lang="fr-FR" sz="1600" dirty="0" err="1" smtClean="0">
                <a:latin typeface="Candara"/>
                <a:cs typeface="Candara"/>
              </a:rPr>
              <a:t>Members</a:t>
            </a:r>
            <a:r>
              <a:rPr lang="fr-FR" sz="1600" dirty="0" smtClean="0">
                <a:latin typeface="Candara"/>
                <a:cs typeface="Candara"/>
              </a:rPr>
              <a:t> </a:t>
            </a:r>
            <a:r>
              <a:rPr lang="fr-FR" sz="1600" dirty="0">
                <a:latin typeface="Candara"/>
                <a:cs typeface="Candara"/>
              </a:rPr>
              <a:t>and </a:t>
            </a:r>
            <a:r>
              <a:rPr lang="fr-FR" sz="1600" dirty="0" err="1">
                <a:latin typeface="Candara"/>
                <a:cs typeface="Candara"/>
              </a:rPr>
              <a:t>Associate</a:t>
            </a:r>
            <a:r>
              <a:rPr lang="fr-FR" sz="1600" dirty="0">
                <a:latin typeface="Candara"/>
                <a:cs typeface="Candara"/>
              </a:rPr>
              <a:t> </a:t>
            </a:r>
            <a:r>
              <a:rPr lang="fr-FR" sz="1600" dirty="0" err="1" smtClean="0">
                <a:latin typeface="Candara"/>
                <a:cs typeface="Candara"/>
              </a:rPr>
              <a:t>Members</a:t>
            </a:r>
            <a:r>
              <a:rPr lang="fr-FR" sz="1600" dirty="0">
                <a:latin typeface="Candara"/>
                <a:cs typeface="Candara"/>
              </a:rPr>
              <a:t>. </a:t>
            </a:r>
            <a:endParaRPr lang="fr-FR" sz="1600" dirty="0" smtClean="0">
              <a:latin typeface="Candara"/>
              <a:cs typeface="Candara"/>
            </a:endParaRPr>
          </a:p>
          <a:p>
            <a:pPr algn="just">
              <a:lnSpc>
                <a:spcPts val="3120"/>
              </a:lnSpc>
            </a:pPr>
            <a:r>
              <a:rPr lang="fr-FR" sz="1600" dirty="0" smtClean="0">
                <a:latin typeface="Candara"/>
                <a:cs typeface="Candara"/>
              </a:rPr>
              <a:t>			3 to 4 </a:t>
            </a:r>
            <a:r>
              <a:rPr lang="fr-FR" sz="1600" dirty="0" err="1" smtClean="0">
                <a:latin typeface="Candara"/>
                <a:cs typeface="Candara"/>
              </a:rPr>
              <a:t>berths</a:t>
            </a:r>
            <a:r>
              <a:rPr lang="fr-FR" sz="1600" dirty="0" smtClean="0">
                <a:latin typeface="Candara"/>
                <a:cs typeface="Candara"/>
              </a:rPr>
              <a:t> </a:t>
            </a:r>
            <a:r>
              <a:rPr lang="fr-FR" sz="1600" i="1" dirty="0" smtClean="0">
                <a:latin typeface="Candara"/>
                <a:cs typeface="Candara"/>
              </a:rPr>
              <a:t>JR</a:t>
            </a:r>
            <a:r>
              <a:rPr lang="fr-FR" sz="1600" dirty="0" smtClean="0">
                <a:latin typeface="Candara"/>
                <a:cs typeface="Candara"/>
              </a:rPr>
              <a:t> </a:t>
            </a:r>
            <a:r>
              <a:rPr lang="fr-FR" sz="1600" dirty="0" err="1" smtClean="0">
                <a:latin typeface="Candara"/>
                <a:cs typeface="Candara"/>
              </a:rPr>
              <a:t>associate</a:t>
            </a:r>
            <a:r>
              <a:rPr lang="fr-FR" sz="1600" dirty="0" smtClean="0">
                <a:latin typeface="Candara"/>
                <a:cs typeface="Candara"/>
              </a:rPr>
              <a:t> </a:t>
            </a:r>
            <a:r>
              <a:rPr lang="fr-FR" sz="1600" dirty="0" err="1" smtClean="0">
                <a:latin typeface="Candara"/>
                <a:cs typeface="Candara"/>
              </a:rPr>
              <a:t>members</a:t>
            </a:r>
            <a:r>
              <a:rPr lang="fr-FR" sz="1600" dirty="0" smtClean="0">
                <a:latin typeface="Candara"/>
                <a:cs typeface="Candara"/>
              </a:rPr>
              <a:t> / MSP </a:t>
            </a:r>
            <a:r>
              <a:rPr lang="fr-FR" sz="1600" dirty="0" err="1" smtClean="0">
                <a:latin typeface="Candara"/>
                <a:cs typeface="Candara"/>
              </a:rPr>
              <a:t>expedition</a:t>
            </a:r>
            <a:endParaRPr lang="fr-FR" sz="1600" dirty="0" smtClean="0">
              <a:latin typeface="Candara"/>
              <a:cs typeface="Candara"/>
            </a:endParaRPr>
          </a:p>
          <a:p>
            <a:pPr algn="just">
              <a:lnSpc>
                <a:spcPts val="3120"/>
              </a:lnSpc>
            </a:pPr>
            <a:r>
              <a:rPr lang="fr-FR" sz="1600" dirty="0">
                <a:latin typeface="Candara"/>
                <a:cs typeface="Candara"/>
              </a:rPr>
              <a:t>	</a:t>
            </a:r>
            <a:r>
              <a:rPr lang="fr-FR" sz="1600" dirty="0" smtClean="0">
                <a:latin typeface="Candara"/>
                <a:cs typeface="Candara"/>
              </a:rPr>
              <a:t>		10 ECORD </a:t>
            </a:r>
            <a:r>
              <a:rPr lang="fr-FR" sz="1600" dirty="0" err="1" smtClean="0">
                <a:latin typeface="Candara"/>
                <a:cs typeface="Candara"/>
              </a:rPr>
              <a:t>berths</a:t>
            </a:r>
            <a:r>
              <a:rPr lang="fr-FR" sz="1600" dirty="0" smtClean="0">
                <a:latin typeface="Candara"/>
                <a:cs typeface="Candara"/>
              </a:rPr>
              <a:t> / </a:t>
            </a:r>
            <a:r>
              <a:rPr lang="fr-FR" sz="1600" dirty="0" err="1" smtClean="0">
                <a:latin typeface="Candara"/>
                <a:cs typeface="Candara"/>
              </a:rPr>
              <a:t>Msp</a:t>
            </a:r>
            <a:r>
              <a:rPr lang="fr-FR" sz="1600" dirty="0" smtClean="0">
                <a:latin typeface="Candara"/>
                <a:cs typeface="Candara"/>
              </a:rPr>
              <a:t> </a:t>
            </a:r>
            <a:r>
              <a:rPr lang="fr-FR" sz="1600" dirty="0" err="1" smtClean="0">
                <a:latin typeface="Candara"/>
                <a:cs typeface="Candara"/>
              </a:rPr>
              <a:t>expedition</a:t>
            </a:r>
            <a:endParaRPr lang="fr-FR" sz="1600" dirty="0" smtClean="0">
              <a:latin typeface="Candara"/>
              <a:cs typeface="Candara"/>
            </a:endParaRPr>
          </a:p>
          <a:p>
            <a:pPr algn="just">
              <a:lnSpc>
                <a:spcPts val="3120"/>
              </a:lnSpc>
            </a:pPr>
            <a:r>
              <a:rPr lang="fr-FR" sz="1600" dirty="0">
                <a:latin typeface="Candara"/>
                <a:cs typeface="Candara"/>
              </a:rPr>
              <a:t>	</a:t>
            </a:r>
            <a:r>
              <a:rPr lang="fr-FR" sz="1600" dirty="0" smtClean="0">
                <a:latin typeface="Candara"/>
                <a:cs typeface="Candara"/>
              </a:rPr>
              <a:t>		1 </a:t>
            </a:r>
            <a:r>
              <a:rPr lang="fr-FR" sz="1600" dirty="0">
                <a:latin typeface="Candara"/>
                <a:cs typeface="Candara"/>
              </a:rPr>
              <a:t>-</a:t>
            </a:r>
            <a:r>
              <a:rPr lang="fr-FR" sz="1600" dirty="0" smtClean="0">
                <a:latin typeface="Candara"/>
                <a:cs typeface="Candara"/>
              </a:rPr>
              <a:t> 3 : </a:t>
            </a:r>
            <a:r>
              <a:rPr lang="fr-FR" sz="1600" dirty="0" err="1" smtClean="0">
                <a:latin typeface="Candara"/>
                <a:cs typeface="Candara"/>
              </a:rPr>
              <a:t>co-funded</a:t>
            </a:r>
            <a:r>
              <a:rPr lang="fr-FR" sz="1600" dirty="0" smtClean="0">
                <a:latin typeface="Candara"/>
                <a:cs typeface="Candara"/>
              </a:rPr>
              <a:t> </a:t>
            </a:r>
            <a:r>
              <a:rPr lang="fr-FR" sz="1600" dirty="0" err="1" smtClean="0">
                <a:latin typeface="Candara"/>
                <a:cs typeface="Candara"/>
              </a:rPr>
              <a:t>projects</a:t>
            </a:r>
            <a:r>
              <a:rPr lang="fr-FR" sz="1600" dirty="0" smtClean="0">
                <a:latin typeface="Candara"/>
                <a:cs typeface="Candara"/>
              </a:rPr>
              <a:t>  / </a:t>
            </a:r>
            <a:r>
              <a:rPr lang="en-GB" sz="1600" dirty="0">
                <a:latin typeface="Candara"/>
                <a:cs typeface="Candara"/>
              </a:rPr>
              <a:t>bartering with JR berths</a:t>
            </a:r>
            <a:endParaRPr lang="fr-FR" sz="1600" dirty="0" smtClean="0">
              <a:latin typeface="Candara"/>
              <a:cs typeface="Candara"/>
            </a:endParaRPr>
          </a:p>
          <a:p>
            <a:pPr algn="just">
              <a:lnSpc>
                <a:spcPts val="3120"/>
              </a:lnSpc>
            </a:pPr>
            <a:r>
              <a:rPr lang="fr-FR" sz="1600" dirty="0">
                <a:latin typeface="Candara"/>
                <a:cs typeface="Candara"/>
              </a:rPr>
              <a:t>	</a:t>
            </a:r>
            <a:r>
              <a:rPr lang="fr-FR" sz="1600" dirty="0" smtClean="0">
                <a:latin typeface="Candara"/>
                <a:cs typeface="Candara"/>
              </a:rPr>
              <a:t>		</a:t>
            </a:r>
          </a:p>
          <a:p>
            <a:pPr algn="just">
              <a:lnSpc>
                <a:spcPts val="3120"/>
              </a:lnSpc>
              <a:spcBef>
                <a:spcPts val="1200"/>
              </a:spcBef>
            </a:pPr>
            <a:endParaRPr lang="fr-FR" sz="1600" dirty="0">
              <a:latin typeface="Candara"/>
              <a:cs typeface="Candar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2597" y="29709"/>
            <a:ext cx="8499957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latin typeface="+mj-lt"/>
              </a:rPr>
              <a:t>ECORD MSP Planning and Project </a:t>
            </a:r>
            <a:r>
              <a:rPr lang="en-US" sz="2000" b="1" dirty="0" smtClean="0">
                <a:latin typeface="+mj-lt"/>
              </a:rPr>
              <a:t>Architecture and </a:t>
            </a:r>
            <a:r>
              <a:rPr lang="en-US" sz="2000" b="1" dirty="0">
                <a:latin typeface="+mj-lt"/>
              </a:rPr>
              <a:t>Financial </a:t>
            </a:r>
            <a:r>
              <a:rPr lang="en-US" sz="2000" b="1" dirty="0" smtClean="0">
                <a:latin typeface="+mj-lt"/>
              </a:rPr>
              <a:t>Contributions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285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ogo-ECORD.tif                                                 00000010 Catherine   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97083"/>
            <a:ext cx="1495778" cy="56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ZoneTexte 33"/>
          <p:cNvSpPr txBox="1"/>
          <p:nvPr/>
        </p:nvSpPr>
        <p:spPr>
          <a:xfrm>
            <a:off x="5840646" y="-35036"/>
            <a:ext cx="33738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ndara"/>
                <a:cs typeface="Candara"/>
              </a:rPr>
              <a:t>ECORD berths in the future phase</a:t>
            </a:r>
            <a:endParaRPr lang="fr-FR" i="1" dirty="0">
              <a:latin typeface="Candara"/>
              <a:cs typeface="Candar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7157" y="222258"/>
            <a:ext cx="8844029" cy="56477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b="1" dirty="0">
                <a:latin typeface="Calibri" charset="0"/>
              </a:rPr>
              <a:t>								</a:t>
            </a:r>
          </a:p>
          <a:p>
            <a:pPr eaLnBrk="1" hangingPunct="1"/>
            <a:r>
              <a:rPr lang="en-GB" sz="1800" b="1" i="1" u="sng" dirty="0" smtClean="0">
                <a:latin typeface="Calibri" charset="0"/>
              </a:rPr>
              <a:t>JR</a:t>
            </a:r>
            <a:r>
              <a:rPr lang="en-GB" sz="1800" b="1" u="sng" dirty="0" smtClean="0">
                <a:latin typeface="Calibri" charset="0"/>
              </a:rPr>
              <a:t> berths</a:t>
            </a:r>
            <a:r>
              <a:rPr lang="en-GB" sz="1800" b="1" dirty="0" smtClean="0">
                <a:latin typeface="Calibri" charset="0"/>
              </a:rPr>
              <a:t> :</a:t>
            </a:r>
          </a:p>
          <a:p>
            <a:pPr eaLnBrk="1" hangingPunct="1">
              <a:spcBef>
                <a:spcPts val="1200"/>
              </a:spcBef>
            </a:pPr>
            <a:r>
              <a:rPr lang="en-GB" sz="1800" dirty="0" smtClean="0">
                <a:latin typeface="Calibri" charset="0"/>
              </a:rPr>
              <a:t>ECORD rights : </a:t>
            </a:r>
          </a:p>
          <a:p>
            <a:pPr eaLnBrk="1" hangingPunct="1">
              <a:spcBef>
                <a:spcPts val="1200"/>
              </a:spcBef>
            </a:pPr>
            <a:r>
              <a:rPr lang="en-GB" sz="1800" dirty="0" smtClean="0">
                <a:latin typeface="Calibri" charset="0"/>
              </a:rPr>
              <a:t>8 berths / expedition</a:t>
            </a:r>
            <a:endParaRPr lang="en-GB" sz="1800" dirty="0">
              <a:latin typeface="Calibri" charset="0"/>
            </a:endParaRPr>
          </a:p>
          <a:p>
            <a:pPr eaLnBrk="1" hangingPunct="1"/>
            <a:endParaRPr lang="en-GB" sz="1800" dirty="0">
              <a:latin typeface="Calibri" charset="0"/>
            </a:endParaRPr>
          </a:p>
          <a:p>
            <a:pPr eaLnBrk="1" hangingPunct="1"/>
            <a:r>
              <a:rPr lang="en-GB" sz="1800" b="1" u="sng" dirty="0" smtClean="0">
                <a:latin typeface="Calibri" charset="0"/>
              </a:rPr>
              <a:t>MSP berths</a:t>
            </a:r>
            <a:r>
              <a:rPr lang="en-GB" sz="1800" b="1" i="1" u="sng" dirty="0" smtClean="0">
                <a:latin typeface="Calibri" charset="0"/>
              </a:rPr>
              <a:t> </a:t>
            </a:r>
            <a:r>
              <a:rPr lang="en-GB" sz="1800" b="1" dirty="0" smtClean="0">
                <a:latin typeface="Calibri" charset="0"/>
              </a:rPr>
              <a:t>:</a:t>
            </a:r>
            <a:endParaRPr lang="en-GB" sz="1800" b="1" dirty="0">
              <a:latin typeface="Calibri" charset="0"/>
            </a:endParaRPr>
          </a:p>
          <a:p>
            <a:pPr eaLnBrk="1" hangingPunct="1">
              <a:lnSpc>
                <a:spcPts val="2760"/>
              </a:lnSpc>
              <a:spcBef>
                <a:spcPts val="1200"/>
              </a:spcBef>
            </a:pPr>
            <a:r>
              <a:rPr lang="en-GB" sz="1800" dirty="0" smtClean="0">
                <a:latin typeface="Calibri" charset="0"/>
              </a:rPr>
              <a:t>ECORD : 10</a:t>
            </a:r>
          </a:p>
          <a:p>
            <a:pPr eaLnBrk="1" hangingPunct="1">
              <a:lnSpc>
                <a:spcPts val="2760"/>
              </a:lnSpc>
            </a:pPr>
            <a:r>
              <a:rPr lang="en-GB" sz="1800" dirty="0" smtClean="0">
                <a:latin typeface="Calibri" charset="0"/>
              </a:rPr>
              <a:t>USA </a:t>
            </a:r>
            <a:r>
              <a:rPr lang="en-GB" sz="1800" dirty="0">
                <a:latin typeface="Calibri" charset="0"/>
              </a:rPr>
              <a:t>: 8 </a:t>
            </a:r>
            <a:endParaRPr lang="en-GB" sz="1800" dirty="0" smtClean="0">
              <a:latin typeface="Calibri" charset="0"/>
            </a:endParaRPr>
          </a:p>
          <a:p>
            <a:pPr eaLnBrk="1" hangingPunct="1">
              <a:lnSpc>
                <a:spcPts val="2760"/>
              </a:lnSpc>
            </a:pPr>
            <a:r>
              <a:rPr lang="en-GB" sz="1800" i="1" dirty="0" smtClean="0">
                <a:latin typeface="Calibri" charset="0"/>
              </a:rPr>
              <a:t>JR</a:t>
            </a:r>
            <a:r>
              <a:rPr lang="en-GB" sz="1800" dirty="0" smtClean="0">
                <a:latin typeface="Calibri" charset="0"/>
              </a:rPr>
              <a:t> Members and Associate Members : 3 to 4</a:t>
            </a:r>
          </a:p>
          <a:p>
            <a:pPr eaLnBrk="1" hangingPunct="1">
              <a:lnSpc>
                <a:spcPts val="2760"/>
              </a:lnSpc>
            </a:pPr>
            <a:r>
              <a:rPr lang="en-GB" sz="1800" dirty="0" smtClean="0">
                <a:latin typeface="Calibri" charset="0"/>
              </a:rPr>
              <a:t>Japan : </a:t>
            </a:r>
            <a:r>
              <a:rPr lang="en-GB" sz="1800" i="1" dirty="0" smtClean="0">
                <a:latin typeface="Calibri" charset="0"/>
              </a:rPr>
              <a:t>TBD</a:t>
            </a:r>
            <a:r>
              <a:rPr lang="en-GB" sz="1800" dirty="0" smtClean="0">
                <a:latin typeface="Calibri" charset="0"/>
              </a:rPr>
              <a:t> (berths bartered with </a:t>
            </a:r>
            <a:r>
              <a:rPr lang="en-GB" sz="1800" i="1" dirty="0" err="1" smtClean="0">
                <a:latin typeface="Calibri" charset="0"/>
              </a:rPr>
              <a:t>Chikyu</a:t>
            </a:r>
            <a:r>
              <a:rPr lang="en-GB" sz="1800" i="1" dirty="0" smtClean="0">
                <a:latin typeface="Calibri" charset="0"/>
              </a:rPr>
              <a:t> </a:t>
            </a:r>
            <a:r>
              <a:rPr lang="en-GB" sz="1800" dirty="0" smtClean="0">
                <a:latin typeface="Calibri" charset="0"/>
              </a:rPr>
              <a:t>berths)</a:t>
            </a:r>
            <a:endParaRPr lang="en-GB" sz="1800" dirty="0">
              <a:latin typeface="Calibri" charset="0"/>
            </a:endParaRPr>
          </a:p>
          <a:p>
            <a:pPr eaLnBrk="1" hangingPunct="1">
              <a:lnSpc>
                <a:spcPts val="2760"/>
              </a:lnSpc>
            </a:pPr>
            <a:r>
              <a:rPr lang="fr-FR" sz="1800" dirty="0" smtClean="0">
                <a:latin typeface="Calibri" charset="0"/>
              </a:rPr>
              <a:t>O</a:t>
            </a:r>
            <a:r>
              <a:rPr lang="en-GB" sz="1800" dirty="0" err="1" smtClean="0">
                <a:latin typeface="Calibri" charset="0"/>
              </a:rPr>
              <a:t>thers</a:t>
            </a:r>
            <a:r>
              <a:rPr lang="en-GB" sz="1800" dirty="0" smtClean="0">
                <a:latin typeface="Calibri" charset="0"/>
              </a:rPr>
              <a:t> : </a:t>
            </a:r>
            <a:r>
              <a:rPr lang="en-GB" sz="1800" dirty="0">
                <a:latin typeface="Calibri" charset="0"/>
              </a:rPr>
              <a:t>1</a:t>
            </a:r>
            <a:r>
              <a:rPr lang="en-GB" sz="1800" dirty="0" smtClean="0">
                <a:latin typeface="Calibri" charset="0"/>
              </a:rPr>
              <a:t> to 3 (co-funded projects; bartering with JR berths)</a:t>
            </a:r>
          </a:p>
          <a:p>
            <a:pPr eaLnBrk="1" hangingPunct="1"/>
            <a:endParaRPr lang="en-GB" sz="1800" dirty="0">
              <a:latin typeface="Calibri" charset="0"/>
            </a:endParaRPr>
          </a:p>
          <a:p>
            <a:pPr eaLnBrk="1" hangingPunct="1"/>
            <a:r>
              <a:rPr lang="en-GB" sz="1800" dirty="0" smtClean="0">
                <a:latin typeface="Calibri" charset="0"/>
              </a:rPr>
              <a:t>				</a:t>
            </a:r>
            <a:r>
              <a:rPr lang="en-GB" sz="1800" b="1" i="1" u="sng" dirty="0" err="1" smtClean="0">
                <a:latin typeface="Calibri" charset="0"/>
              </a:rPr>
              <a:t>Chikyu</a:t>
            </a:r>
            <a:r>
              <a:rPr lang="en-GB" sz="1800" b="1" u="sng" dirty="0" smtClean="0">
                <a:latin typeface="Calibri" charset="0"/>
              </a:rPr>
              <a:t> berths</a:t>
            </a:r>
            <a:r>
              <a:rPr lang="en-GB" sz="1800" b="1" i="1" u="sng" dirty="0" smtClean="0">
                <a:latin typeface="Calibri" charset="0"/>
              </a:rPr>
              <a:t> </a:t>
            </a:r>
            <a:r>
              <a:rPr lang="en-GB" sz="1800" b="1" dirty="0" smtClean="0">
                <a:latin typeface="Calibri" charset="0"/>
              </a:rPr>
              <a:t>: </a:t>
            </a:r>
            <a:r>
              <a:rPr lang="en-GB" sz="1800" i="1" dirty="0" smtClean="0">
                <a:latin typeface="Calibri" charset="0"/>
              </a:rPr>
              <a:t>~ </a:t>
            </a:r>
            <a:r>
              <a:rPr lang="en-GB" sz="1800" dirty="0" smtClean="0">
                <a:latin typeface="Calibri" charset="0"/>
              </a:rPr>
              <a:t>40-100 berths</a:t>
            </a:r>
          </a:p>
          <a:p>
            <a:pPr eaLnBrk="1" hangingPunct="1"/>
            <a:endParaRPr lang="en-GB" sz="1800" b="1" dirty="0">
              <a:latin typeface="Calibri" charset="0"/>
            </a:endParaRPr>
          </a:p>
          <a:p>
            <a:pPr eaLnBrk="1" hangingPunct="1"/>
            <a:r>
              <a:rPr lang="en-GB" sz="1800" b="1" dirty="0" smtClean="0">
                <a:latin typeface="Calibri" charset="0"/>
              </a:rPr>
              <a:t>				</a:t>
            </a:r>
            <a:r>
              <a:rPr lang="en-GB" sz="1800" b="1" u="sng" dirty="0">
                <a:latin typeface="Calibri" charset="0"/>
              </a:rPr>
              <a:t>Co-chiefs </a:t>
            </a:r>
            <a:r>
              <a:rPr lang="en-GB" sz="1800" dirty="0" smtClean="0">
                <a:latin typeface="Calibri" charset="0"/>
              </a:rPr>
              <a:t>: </a:t>
            </a:r>
            <a:r>
              <a:rPr lang="en-GB" sz="1800" i="1" dirty="0">
                <a:latin typeface="Calibri" charset="0"/>
              </a:rPr>
              <a:t>~ </a:t>
            </a:r>
            <a:r>
              <a:rPr lang="en-GB" sz="1800" dirty="0" smtClean="0">
                <a:latin typeface="Calibri" charset="0"/>
              </a:rPr>
              <a:t>40-50 berths</a:t>
            </a:r>
          </a:p>
          <a:p>
            <a:pPr eaLnBrk="1" hangingPunct="1"/>
            <a:endParaRPr lang="en-GB" sz="1800" dirty="0">
              <a:latin typeface="Calibri" charset="0"/>
            </a:endParaRPr>
          </a:p>
          <a:p>
            <a:pPr eaLnBrk="1" hangingPunct="1"/>
            <a:r>
              <a:rPr lang="en-GB" sz="1800" dirty="0" smtClean="0">
                <a:latin typeface="Calibri" charset="0"/>
              </a:rPr>
              <a:t>				</a:t>
            </a:r>
            <a:r>
              <a:rPr lang="en-GB" sz="2000" b="1" u="sng" dirty="0" smtClean="0">
                <a:solidFill>
                  <a:srgbClr val="FAFFAF"/>
                </a:solidFill>
                <a:latin typeface="Calibri" charset="0"/>
              </a:rPr>
              <a:t>GRAND TOTAL </a:t>
            </a:r>
            <a:r>
              <a:rPr lang="en-GB" sz="2000" dirty="0" smtClean="0">
                <a:solidFill>
                  <a:srgbClr val="FAFFAF"/>
                </a:solidFill>
                <a:latin typeface="Calibri" charset="0"/>
              </a:rPr>
              <a:t>: 500 – 600 berths</a:t>
            </a:r>
            <a:endParaRPr lang="en-GB" sz="2000" dirty="0">
              <a:solidFill>
                <a:srgbClr val="FAFFAF"/>
              </a:solidFill>
              <a:latin typeface="Calibri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788137"/>
              </p:ext>
            </p:extLst>
          </p:nvPr>
        </p:nvGraphicFramePr>
        <p:xfrm>
          <a:off x="2872469" y="76843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257154"/>
                <a:gridCol w="1806846"/>
              </a:tblGrid>
              <a:tr h="370840">
                <a:tc>
                  <a:txBody>
                    <a:bodyPr/>
                    <a:lstStyle/>
                    <a:p>
                      <a:endParaRPr lang="fr-FR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ndara"/>
                          <a:cs typeface="Candara"/>
                        </a:rPr>
                        <a:t>JOIDES </a:t>
                      </a:r>
                      <a:r>
                        <a:rPr lang="fr-FR" i="1" dirty="0" err="1" smtClean="0">
                          <a:latin typeface="Candara"/>
                          <a:cs typeface="Candara"/>
                        </a:rPr>
                        <a:t>Resolution</a:t>
                      </a:r>
                      <a:endParaRPr lang="fr-FR" i="1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andara"/>
                          <a:cs typeface="Candara"/>
                        </a:rPr>
                        <a:t>MSPs</a:t>
                      </a:r>
                      <a:endParaRPr lang="fr-FR" dirty="0"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ndara"/>
                          <a:cs typeface="Candara"/>
                        </a:rPr>
                        <a:t>/ </a:t>
                      </a:r>
                      <a:r>
                        <a:rPr lang="fr-FR" dirty="0" err="1" smtClean="0">
                          <a:latin typeface="Candara"/>
                          <a:cs typeface="Candara"/>
                        </a:rPr>
                        <a:t>expedition</a:t>
                      </a:r>
                      <a:endParaRPr lang="fr-FR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ndara"/>
                          <a:cs typeface="Candara"/>
                        </a:rPr>
                        <a:t>8</a:t>
                      </a:r>
                      <a:endParaRPr lang="fr-FR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ndara"/>
                          <a:cs typeface="Candara"/>
                        </a:rPr>
                        <a:t>10 – 13</a:t>
                      </a:r>
                      <a:endParaRPr lang="fr-FR" dirty="0"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ndara"/>
                          <a:cs typeface="Candara"/>
                        </a:rPr>
                        <a:t>/ </a:t>
                      </a:r>
                      <a:r>
                        <a:rPr lang="fr-FR" dirty="0" err="1" smtClean="0">
                          <a:latin typeface="Candara"/>
                          <a:cs typeface="Candara"/>
                        </a:rPr>
                        <a:t>year</a:t>
                      </a:r>
                      <a:endParaRPr lang="fr-FR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ndara"/>
                          <a:cs typeface="Candara"/>
                        </a:rPr>
                        <a:t>32</a:t>
                      </a:r>
                      <a:endParaRPr lang="fr-FR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Candara"/>
                          <a:cs typeface="Candara"/>
                        </a:rPr>
                        <a:t>10 – 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ndara"/>
                          <a:cs typeface="Candara"/>
                        </a:rPr>
                        <a:t>over 10 </a:t>
                      </a:r>
                      <a:r>
                        <a:rPr lang="fr-FR" dirty="0" err="1" smtClean="0">
                          <a:latin typeface="Candara"/>
                          <a:cs typeface="Candara"/>
                        </a:rPr>
                        <a:t>years</a:t>
                      </a:r>
                      <a:endParaRPr lang="fr-FR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ndara"/>
                          <a:cs typeface="Candara"/>
                        </a:rPr>
                        <a:t>320</a:t>
                      </a:r>
                      <a:endParaRPr lang="fr-FR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ndara"/>
                          <a:cs typeface="Candara"/>
                        </a:rPr>
                        <a:t>100-130</a:t>
                      </a:r>
                      <a:endParaRPr lang="fr-FR" dirty="0"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335738"/>
              </p:ext>
            </p:extLst>
          </p:nvPr>
        </p:nvGraphicFramePr>
        <p:xfrm>
          <a:off x="2872469" y="225179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463"/>
                <a:gridCol w="4059537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ndara"/>
                          <a:cs typeface="Candara"/>
                        </a:rPr>
                        <a:t>Total</a:t>
                      </a:r>
                      <a:endParaRPr lang="fr-FR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ndara"/>
                          <a:cs typeface="Candara"/>
                        </a:rPr>
                        <a:t>420 - 450</a:t>
                      </a:r>
                      <a:endParaRPr lang="fr-FR" dirty="0"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690453" y="6334780"/>
            <a:ext cx="7474956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Calibri" charset="0"/>
              </a:rPr>
              <a:t>C</a:t>
            </a:r>
            <a:r>
              <a:rPr lang="en-GB" sz="1400" i="1" dirty="0" err="1">
                <a:latin typeface="Calibri" charset="0"/>
              </a:rPr>
              <a:t>alculations</a:t>
            </a:r>
            <a:r>
              <a:rPr lang="en-GB" sz="1400" i="1" dirty="0">
                <a:latin typeface="Calibri" charset="0"/>
              </a:rPr>
              <a:t> on the basis of </a:t>
            </a:r>
            <a:r>
              <a:rPr lang="en-GB" sz="1400" i="1" dirty="0" smtClean="0">
                <a:latin typeface="Calibri" charset="0"/>
              </a:rPr>
              <a:t>4 </a:t>
            </a:r>
            <a:r>
              <a:rPr lang="en-GB" sz="1400" i="1" dirty="0">
                <a:latin typeface="Calibri" charset="0"/>
              </a:rPr>
              <a:t>JR expeditions/</a:t>
            </a:r>
            <a:r>
              <a:rPr lang="en-GB" sz="1400" i="1" dirty="0" err="1">
                <a:latin typeface="Calibri" charset="0"/>
              </a:rPr>
              <a:t>yr</a:t>
            </a:r>
            <a:r>
              <a:rPr lang="en-GB" sz="1400" i="1" dirty="0">
                <a:latin typeface="Calibri" charset="0"/>
              </a:rPr>
              <a:t>, 1 MSP expedition/</a:t>
            </a:r>
            <a:r>
              <a:rPr lang="en-GB" sz="1400" i="1" dirty="0" err="1">
                <a:latin typeface="Calibri" charset="0"/>
              </a:rPr>
              <a:t>yr</a:t>
            </a:r>
            <a:r>
              <a:rPr lang="en-GB" sz="1400" i="1" dirty="0">
                <a:latin typeface="Calibri" charset="0"/>
              </a:rPr>
              <a:t> </a:t>
            </a:r>
            <a:endParaRPr lang="en-GB" sz="1400" i="1" dirty="0" smtClean="0">
              <a:latin typeface="Calibri" charset="0"/>
            </a:endParaRPr>
          </a:p>
          <a:p>
            <a:r>
              <a:rPr lang="en-GB" sz="1400" i="1" dirty="0">
                <a:latin typeface="Calibri" charset="0"/>
              </a:rPr>
              <a:t>	</a:t>
            </a:r>
            <a:r>
              <a:rPr lang="en-GB" sz="1400" i="1" dirty="0" smtClean="0">
                <a:latin typeface="Calibri" charset="0"/>
              </a:rPr>
              <a:t>and the same number </a:t>
            </a:r>
            <a:r>
              <a:rPr lang="en-GB" sz="1400" i="1" dirty="0">
                <a:latin typeface="Calibri" charset="0"/>
              </a:rPr>
              <a:t>of </a:t>
            </a:r>
            <a:r>
              <a:rPr lang="en-GB" sz="1400" i="1" dirty="0" err="1" smtClean="0">
                <a:latin typeface="Calibri" charset="0"/>
              </a:rPr>
              <a:t>Chikyu</a:t>
            </a:r>
            <a:r>
              <a:rPr lang="en-GB" sz="1400" i="1" dirty="0" smtClean="0">
                <a:latin typeface="Calibri" charset="0"/>
              </a:rPr>
              <a:t> expeditions </a:t>
            </a:r>
            <a:r>
              <a:rPr lang="en-GB" sz="1400" i="1" dirty="0">
                <a:latin typeface="Calibri" charset="0"/>
              </a:rPr>
              <a:t>than in the current phase</a:t>
            </a:r>
            <a:r>
              <a:rPr lang="en-GB" sz="1400" i="1" dirty="0" smtClean="0">
                <a:latin typeface="Calibri" charset="0"/>
              </a:rPr>
              <a:t>.</a:t>
            </a:r>
            <a:endParaRPr lang="en-GB" sz="14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6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ogo-ECORD.tif                                                 00000010 Catherine   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97083"/>
            <a:ext cx="1495778" cy="56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ZoneTexte 33"/>
          <p:cNvSpPr txBox="1"/>
          <p:nvPr/>
        </p:nvSpPr>
        <p:spPr>
          <a:xfrm>
            <a:off x="7326414" y="-35036"/>
            <a:ext cx="155681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/>
                <a:cs typeface="Candara"/>
              </a:rPr>
              <a:t>Current phase</a:t>
            </a:r>
            <a:endParaRPr lang="fr-FR" dirty="0">
              <a:latin typeface="Candara"/>
              <a:cs typeface="Candar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0680" y="554270"/>
            <a:ext cx="8824148" cy="47448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 b="1" dirty="0">
              <a:latin typeface="Calibri" charset="0"/>
            </a:endParaRPr>
          </a:p>
          <a:p>
            <a:pPr eaLnBrk="1" hangingPunct="1">
              <a:lnSpc>
                <a:spcPts val="3860"/>
              </a:lnSpc>
            </a:pPr>
            <a:r>
              <a:rPr lang="en-GB" sz="1800" dirty="0">
                <a:latin typeface="Calibri" charset="0"/>
              </a:rPr>
              <a:t>A</a:t>
            </a:r>
            <a:r>
              <a:rPr lang="en-GB" sz="1800" dirty="0" smtClean="0">
                <a:latin typeface="Calibri" charset="0"/>
              </a:rPr>
              <a:t>t </a:t>
            </a:r>
            <a:r>
              <a:rPr lang="en-GB" sz="1800" dirty="0">
                <a:latin typeface="Calibri" charset="0"/>
              </a:rPr>
              <a:t>the end of </a:t>
            </a:r>
            <a:r>
              <a:rPr lang="en-GB" sz="1800" dirty="0" smtClean="0">
                <a:latin typeface="Calibri" charset="0"/>
              </a:rPr>
              <a:t>the current phase of IODP</a:t>
            </a:r>
            <a:r>
              <a:rPr lang="en-GB" sz="1800" dirty="0">
                <a:latin typeface="Calibri" charset="0"/>
              </a:rPr>
              <a:t>, ECORD will have obtained in theory a total of </a:t>
            </a:r>
            <a:r>
              <a:rPr lang="en-GB" sz="1800" dirty="0" smtClean="0">
                <a:latin typeface="Calibri" charset="0"/>
              </a:rPr>
              <a:t>							</a:t>
            </a:r>
            <a:r>
              <a:rPr lang="en-GB" sz="2000" b="1" dirty="0" smtClean="0">
                <a:solidFill>
                  <a:srgbClr val="FAFFAF"/>
                </a:solidFill>
                <a:latin typeface="Calibri" charset="0"/>
              </a:rPr>
              <a:t>384 </a:t>
            </a:r>
            <a:r>
              <a:rPr lang="en-GB" sz="2000" b="1" dirty="0">
                <a:solidFill>
                  <a:srgbClr val="FAFFAF"/>
                </a:solidFill>
                <a:latin typeface="Calibri" charset="0"/>
              </a:rPr>
              <a:t>berths over 10 </a:t>
            </a:r>
            <a:r>
              <a:rPr lang="en-GB" sz="2000" b="1" dirty="0" smtClean="0">
                <a:solidFill>
                  <a:srgbClr val="FAFFAF"/>
                </a:solidFill>
                <a:latin typeface="Calibri" charset="0"/>
              </a:rPr>
              <a:t>years</a:t>
            </a:r>
            <a:endParaRPr lang="en-GB" sz="1800" dirty="0">
              <a:latin typeface="Calibri" charset="0"/>
            </a:endParaRPr>
          </a:p>
          <a:p>
            <a:pPr eaLnBrk="1" hangingPunct="1">
              <a:lnSpc>
                <a:spcPts val="3760"/>
              </a:lnSpc>
              <a:spcBef>
                <a:spcPts val="1200"/>
              </a:spcBef>
              <a:buFontTx/>
              <a:buChar char="-"/>
            </a:pPr>
            <a:r>
              <a:rPr lang="en-GB" sz="1800" dirty="0">
                <a:latin typeface="Calibri" charset="0"/>
              </a:rPr>
              <a:t> </a:t>
            </a:r>
            <a:r>
              <a:rPr lang="en-GB" sz="1800" dirty="0" smtClean="0">
                <a:latin typeface="Calibri" charset="0"/>
              </a:rPr>
              <a:t>240 </a:t>
            </a:r>
            <a:r>
              <a:rPr lang="en-GB" sz="1800" dirty="0">
                <a:latin typeface="Calibri" charset="0"/>
              </a:rPr>
              <a:t>berths on the </a:t>
            </a:r>
            <a:r>
              <a:rPr lang="en-GB" sz="1800" i="1" dirty="0">
                <a:latin typeface="Calibri" charset="0"/>
              </a:rPr>
              <a:t>JR</a:t>
            </a:r>
          </a:p>
          <a:p>
            <a:pPr eaLnBrk="1" hangingPunct="1">
              <a:lnSpc>
                <a:spcPts val="3760"/>
              </a:lnSpc>
              <a:buFontTx/>
              <a:buChar char="-"/>
            </a:pPr>
            <a:r>
              <a:rPr lang="en-GB" sz="1800" dirty="0">
                <a:latin typeface="Calibri" charset="0"/>
              </a:rPr>
              <a:t> 40 berths on MSPs</a:t>
            </a:r>
          </a:p>
          <a:p>
            <a:pPr eaLnBrk="1" hangingPunct="1">
              <a:lnSpc>
                <a:spcPts val="3760"/>
              </a:lnSpc>
              <a:buFontTx/>
              <a:buChar char="-"/>
            </a:pPr>
            <a:r>
              <a:rPr lang="en-GB" sz="1800" dirty="0" smtClean="0">
                <a:latin typeface="Calibri" charset="0"/>
              </a:rPr>
              <a:t> 104 </a:t>
            </a:r>
            <a:r>
              <a:rPr lang="en-GB" sz="1800" dirty="0">
                <a:latin typeface="Calibri" charset="0"/>
              </a:rPr>
              <a:t>berths on the </a:t>
            </a:r>
            <a:r>
              <a:rPr lang="en-GB" sz="1800" i="1" dirty="0" err="1">
                <a:latin typeface="Calibri" charset="0"/>
              </a:rPr>
              <a:t>Chikyu</a:t>
            </a:r>
            <a:endParaRPr lang="en-GB" sz="1800" i="1" dirty="0">
              <a:latin typeface="Calibri" charset="0"/>
            </a:endParaRPr>
          </a:p>
          <a:p>
            <a:pPr eaLnBrk="1" hangingPunct="1"/>
            <a:endParaRPr lang="en-GB" sz="1800" dirty="0">
              <a:latin typeface="Calibri" charset="0"/>
            </a:endParaRPr>
          </a:p>
          <a:p>
            <a:pPr eaLnBrk="1" hangingPunct="1"/>
            <a:endParaRPr lang="en-GB" sz="1800" dirty="0">
              <a:latin typeface="Calibri" charset="0"/>
            </a:endParaRPr>
          </a:p>
          <a:p>
            <a:pPr marL="285750" indent="-285750" eaLnBrk="1" hangingPunct="1">
              <a:buFont typeface="Wingdings" charset="2"/>
              <a:buChar char="ü"/>
            </a:pPr>
            <a:r>
              <a:rPr lang="en-GB" sz="1600" i="1" dirty="0">
                <a:latin typeface="Calibri" charset="0"/>
              </a:rPr>
              <a:t>The JOIDES Resolution was interrupted for 2 years, and is implementing ~4 expeditions per </a:t>
            </a:r>
            <a:r>
              <a:rPr lang="en-GB" sz="1600" i="1" dirty="0" smtClean="0">
                <a:latin typeface="Calibri" charset="0"/>
              </a:rPr>
              <a:t>year.</a:t>
            </a:r>
            <a:endParaRPr lang="en-GB" sz="1600" i="1" dirty="0">
              <a:latin typeface="Calibri" charset="0"/>
            </a:endParaRPr>
          </a:p>
          <a:p>
            <a:pPr marL="285750" indent="-285750" eaLnBrk="1" hangingPunct="1">
              <a:buFont typeface="Wingdings" charset="2"/>
              <a:buChar char="ü"/>
            </a:pPr>
            <a:endParaRPr lang="en-GB" sz="1600" i="1" dirty="0">
              <a:latin typeface="Calibri" charset="0"/>
            </a:endParaRPr>
          </a:p>
          <a:p>
            <a:pPr marL="285750" indent="-285750" eaLnBrk="1" hangingPunct="1">
              <a:buFont typeface="Wingdings" charset="2"/>
              <a:buChar char="ü"/>
            </a:pPr>
            <a:r>
              <a:rPr lang="en-GB" sz="1600" i="1" dirty="0">
                <a:latin typeface="Calibri" charset="0"/>
              </a:rPr>
              <a:t>Only 1 MSP expedition every two </a:t>
            </a:r>
            <a:r>
              <a:rPr lang="en-GB" sz="1600" i="1" dirty="0" smtClean="0">
                <a:latin typeface="Calibri" charset="0"/>
              </a:rPr>
              <a:t>years.</a:t>
            </a:r>
            <a:endParaRPr lang="en-GB" sz="1600" i="1" dirty="0">
              <a:latin typeface="Calibri" charset="0"/>
            </a:endParaRPr>
          </a:p>
          <a:p>
            <a:pPr marL="285750" indent="-285750" eaLnBrk="1" hangingPunct="1">
              <a:buFont typeface="Wingdings" charset="2"/>
              <a:buChar char="ü"/>
            </a:pPr>
            <a:endParaRPr lang="en-GB" sz="1600" i="1" dirty="0">
              <a:latin typeface="Calibri" charset="0"/>
            </a:endParaRPr>
          </a:p>
          <a:p>
            <a:pPr marL="285750" indent="-285750" eaLnBrk="1" hangingPunct="1">
              <a:buFont typeface="Wingdings" charset="2"/>
              <a:buChar char="ü"/>
            </a:pPr>
            <a:r>
              <a:rPr lang="en-GB" sz="1600" i="1" dirty="0">
                <a:latin typeface="Calibri" charset="0"/>
              </a:rPr>
              <a:t>The </a:t>
            </a:r>
            <a:r>
              <a:rPr lang="en-GB" sz="1600" i="1" dirty="0" err="1">
                <a:latin typeface="Calibri" charset="0"/>
              </a:rPr>
              <a:t>Chikyu</a:t>
            </a:r>
            <a:r>
              <a:rPr lang="en-GB" sz="1600" i="1" dirty="0">
                <a:latin typeface="Calibri" charset="0"/>
              </a:rPr>
              <a:t> started in FY08 and implements ~5 months of expedition per </a:t>
            </a:r>
            <a:r>
              <a:rPr lang="en-GB" sz="1600" i="1" dirty="0" smtClean="0">
                <a:latin typeface="Calibri" charset="0"/>
              </a:rPr>
              <a:t>year.</a:t>
            </a:r>
            <a:endParaRPr lang="en-GB" sz="1600" i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2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ogo-ECORD.tif                                                 00000010 Catherine   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95778" cy="56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563938" y="341952"/>
            <a:ext cx="1800225" cy="757237"/>
          </a:xfrm>
          <a:prstGeom prst="rect">
            <a:avLst/>
          </a:prstGeom>
          <a:solidFill>
            <a:srgbClr val="CEF3FF"/>
          </a:solidFill>
          <a:ln>
            <a:solidFill>
              <a:srgbClr val="00009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ECORD Council </a:t>
            </a:r>
            <a:r>
              <a:rPr lang="en-US" sz="1400" b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400" b="1" i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Funding agencies</a:t>
            </a:r>
            <a:r>
              <a:rPr lang="en-US" sz="1400" b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4075" y="1423039"/>
            <a:ext cx="1439863" cy="757238"/>
          </a:xfrm>
          <a:prstGeom prst="rect">
            <a:avLst/>
          </a:prstGeom>
          <a:solidFill>
            <a:srgbClr val="CEF3FF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Science </a:t>
            </a:r>
            <a:r>
              <a:rPr lang="en-US" sz="2000" b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Board</a:t>
            </a:r>
          </a:p>
        </p:txBody>
      </p:sp>
      <p:sp>
        <p:nvSpPr>
          <p:cNvPr id="7" name="Ellipse 1"/>
          <p:cNvSpPr>
            <a:spLocks noChangeArrowheads="1"/>
          </p:cNvSpPr>
          <p:nvPr/>
        </p:nvSpPr>
        <p:spPr bwMode="auto">
          <a:xfrm>
            <a:off x="2771775" y="2899414"/>
            <a:ext cx="3168650" cy="3024188"/>
          </a:xfrm>
          <a:prstGeom prst="ellips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Grouper 27"/>
          <p:cNvGrpSpPr>
            <a:grpSpLocks/>
          </p:cNvGrpSpPr>
          <p:nvPr/>
        </p:nvGrpSpPr>
        <p:grpSpPr bwMode="auto">
          <a:xfrm rot="1811463" flipH="1">
            <a:off x="5502275" y="4391664"/>
            <a:ext cx="2262188" cy="2305050"/>
            <a:chOff x="611560" y="3264438"/>
            <a:chExt cx="1832165" cy="2201332"/>
          </a:xfrm>
        </p:grpSpPr>
        <p:sp>
          <p:nvSpPr>
            <p:cNvPr id="9" name="Forme libre 28"/>
            <p:cNvSpPr>
              <a:spLocks/>
            </p:cNvSpPr>
            <p:nvPr/>
          </p:nvSpPr>
          <p:spPr bwMode="auto">
            <a:xfrm>
              <a:off x="611560" y="3264438"/>
              <a:ext cx="1820333" cy="1100666"/>
            </a:xfrm>
            <a:custGeom>
              <a:avLst/>
              <a:gdLst>
                <a:gd name="T0" fmla="*/ 0 w 1820333"/>
                <a:gd name="T1" fmla="*/ 1100666 h 1100666"/>
                <a:gd name="T2" fmla="*/ 1820333 w 1820333"/>
                <a:gd name="T3" fmla="*/ 0 h 11006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20333" h="1100666">
                  <a:moveTo>
                    <a:pt x="0" y="1100666"/>
                  </a:moveTo>
                  <a:cubicBezTo>
                    <a:pt x="472722" y="970138"/>
                    <a:pt x="945444" y="839611"/>
                    <a:pt x="1820333" y="0"/>
                  </a:cubicBezTo>
                </a:path>
              </a:pathLst>
            </a:custGeom>
            <a:noFill/>
            <a:ln w="19050" cmpd="sng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orme libre 29"/>
            <p:cNvSpPr>
              <a:spLocks/>
            </p:cNvSpPr>
            <p:nvPr/>
          </p:nvSpPr>
          <p:spPr bwMode="auto">
            <a:xfrm flipV="1">
              <a:off x="623392" y="4365104"/>
              <a:ext cx="1820333" cy="1100666"/>
            </a:xfrm>
            <a:custGeom>
              <a:avLst/>
              <a:gdLst>
                <a:gd name="T0" fmla="*/ 0 w 1820333"/>
                <a:gd name="T1" fmla="*/ 1100666 h 1100666"/>
                <a:gd name="T2" fmla="*/ 1820333 w 1820333"/>
                <a:gd name="T3" fmla="*/ 0 h 11006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20333" h="1100666">
                  <a:moveTo>
                    <a:pt x="0" y="1100666"/>
                  </a:moveTo>
                  <a:cubicBezTo>
                    <a:pt x="472722" y="970138"/>
                    <a:pt x="945444" y="839611"/>
                    <a:pt x="1820333" y="0"/>
                  </a:cubicBezTo>
                </a:path>
              </a:pathLst>
            </a:custGeom>
            <a:noFill/>
            <a:ln w="19050" cmpd="sng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011863" y="4842514"/>
            <a:ext cx="1152525" cy="1225550"/>
          </a:xfrm>
          <a:prstGeom prst="rect">
            <a:avLst/>
          </a:prstGeom>
          <a:solidFill>
            <a:schemeClr val="accent5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220"/>
              </a:lnSpc>
              <a:spcBef>
                <a:spcPts val="0"/>
              </a:spcBef>
              <a:defRPr/>
            </a:pPr>
            <a:r>
              <a:rPr lang="en-US" sz="1600" b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Vision</a:t>
            </a:r>
          </a:p>
          <a:p>
            <a:pPr algn="ctr">
              <a:lnSpc>
                <a:spcPts val="3220"/>
              </a:lnSpc>
              <a:spcBef>
                <a:spcPts val="0"/>
              </a:spcBef>
              <a:defRPr/>
            </a:pPr>
            <a:r>
              <a:rPr lang="en-US" sz="1600" b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Task Force</a:t>
            </a:r>
          </a:p>
        </p:txBody>
      </p:sp>
      <p:cxnSp>
        <p:nvCxnSpPr>
          <p:cNvPr id="12" name="Connecteur droit 26"/>
          <p:cNvCxnSpPr>
            <a:cxnSpLocks noChangeShapeType="1"/>
          </p:cNvCxnSpPr>
          <p:nvPr/>
        </p:nvCxnSpPr>
        <p:spPr bwMode="auto">
          <a:xfrm>
            <a:off x="4427538" y="1099189"/>
            <a:ext cx="0" cy="2303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3" name="Rectangle 12"/>
          <p:cNvSpPr/>
          <p:nvPr/>
        </p:nvSpPr>
        <p:spPr>
          <a:xfrm>
            <a:off x="3492500" y="2647002"/>
            <a:ext cx="1727200" cy="755650"/>
          </a:xfrm>
          <a:prstGeom prst="rect">
            <a:avLst/>
          </a:prstGeom>
          <a:solidFill>
            <a:srgbClr val="CEF3FF"/>
          </a:solidFill>
          <a:ln>
            <a:solidFill>
              <a:srgbClr val="00009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EMA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400" b="1" i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Managing Agency</a:t>
            </a:r>
            <a:r>
              <a:rPr lang="en-US" sz="1400" b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14" name="ZoneTexte 29"/>
          <p:cNvSpPr txBox="1">
            <a:spLocks noChangeArrowheads="1"/>
          </p:cNvSpPr>
          <p:nvPr/>
        </p:nvSpPr>
        <p:spPr bwMode="auto">
          <a:xfrm>
            <a:off x="2051050" y="1336466"/>
            <a:ext cx="5689600" cy="9842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en-US" sz="1800" b="1" dirty="0" smtClean="0">
              <a:solidFill>
                <a:srgbClr val="000000"/>
              </a:solidFill>
              <a:latin typeface="Calibri" charset="0"/>
            </a:endParaRPr>
          </a:p>
          <a:p>
            <a:pPr algn="ctr"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Calibri" charset="0"/>
              </a:rPr>
              <a:t>                                                             </a:t>
            </a:r>
            <a:r>
              <a:rPr lang="en-US" sz="2000" dirty="0" smtClean="0">
                <a:solidFill>
                  <a:srgbClr val="FFFFFF"/>
                </a:solidFill>
                <a:latin typeface="Calibri" charset="0"/>
              </a:rPr>
              <a:t>ECORD Facility Board</a:t>
            </a:r>
          </a:p>
          <a:p>
            <a:pPr algn="ctr">
              <a:defRPr/>
            </a:pPr>
            <a:endParaRPr lang="fr-FR" sz="20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708400" y="1423039"/>
            <a:ext cx="1439863" cy="755650"/>
          </a:xfrm>
          <a:prstGeom prst="rect">
            <a:avLst/>
          </a:prstGeom>
          <a:solidFill>
            <a:srgbClr val="CEF3FF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Executive Bureau</a:t>
            </a:r>
          </a:p>
        </p:txBody>
      </p:sp>
      <p:pic>
        <p:nvPicPr>
          <p:cNvPr id="16" name="Image 33" descr="ecord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44450"/>
            <a:ext cx="1944217" cy="728698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er 17"/>
          <p:cNvGrpSpPr/>
          <p:nvPr/>
        </p:nvGrpSpPr>
        <p:grpSpPr>
          <a:xfrm>
            <a:off x="40706" y="4453577"/>
            <a:ext cx="3235894" cy="2300287"/>
            <a:chOff x="40706" y="4335463"/>
            <a:chExt cx="3235894" cy="2300287"/>
          </a:xfrm>
        </p:grpSpPr>
        <p:grpSp>
          <p:nvGrpSpPr>
            <p:cNvPr id="19" name="Grouper 5"/>
            <p:cNvGrpSpPr>
              <a:grpSpLocks/>
            </p:cNvGrpSpPr>
            <p:nvPr/>
          </p:nvGrpSpPr>
          <p:grpSpPr bwMode="auto">
            <a:xfrm rot="-1822719">
              <a:off x="852488" y="4335463"/>
              <a:ext cx="2424112" cy="2300287"/>
              <a:chOff x="611560" y="3264438"/>
              <a:chExt cx="1832165" cy="2201332"/>
            </a:xfrm>
          </p:grpSpPr>
          <p:sp>
            <p:nvSpPr>
              <p:cNvPr id="22" name="Forme libre 4"/>
              <p:cNvSpPr>
                <a:spLocks/>
              </p:cNvSpPr>
              <p:nvPr/>
            </p:nvSpPr>
            <p:spPr bwMode="auto">
              <a:xfrm>
                <a:off x="611560" y="3264438"/>
                <a:ext cx="1820333" cy="1100666"/>
              </a:xfrm>
              <a:custGeom>
                <a:avLst/>
                <a:gdLst>
                  <a:gd name="T0" fmla="*/ 0 w 1820333"/>
                  <a:gd name="T1" fmla="*/ 1100666 h 1100666"/>
                  <a:gd name="T2" fmla="*/ 1820333 w 1820333"/>
                  <a:gd name="T3" fmla="*/ 0 h 11006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20333" h="1100666">
                    <a:moveTo>
                      <a:pt x="0" y="1100666"/>
                    </a:moveTo>
                    <a:cubicBezTo>
                      <a:pt x="472722" y="970138"/>
                      <a:pt x="945444" y="839611"/>
                      <a:pt x="1820333" y="0"/>
                    </a:cubicBezTo>
                  </a:path>
                </a:pathLst>
              </a:custGeom>
              <a:noFill/>
              <a:ln w="19050" cmpd="sng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Forme libre 25"/>
              <p:cNvSpPr>
                <a:spLocks/>
              </p:cNvSpPr>
              <p:nvPr/>
            </p:nvSpPr>
            <p:spPr bwMode="auto">
              <a:xfrm flipV="1">
                <a:off x="623392" y="4365104"/>
                <a:ext cx="1820333" cy="1100666"/>
              </a:xfrm>
              <a:custGeom>
                <a:avLst/>
                <a:gdLst>
                  <a:gd name="T0" fmla="*/ 0 w 1820333"/>
                  <a:gd name="T1" fmla="*/ 1100666 h 1100666"/>
                  <a:gd name="T2" fmla="*/ 1820333 w 1820333"/>
                  <a:gd name="T3" fmla="*/ 0 h 11006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20333" h="1100666">
                    <a:moveTo>
                      <a:pt x="0" y="1100666"/>
                    </a:moveTo>
                    <a:cubicBezTo>
                      <a:pt x="472722" y="970138"/>
                      <a:pt x="945444" y="839611"/>
                      <a:pt x="1820333" y="0"/>
                    </a:cubicBezTo>
                  </a:path>
                </a:pathLst>
              </a:custGeom>
              <a:noFill/>
              <a:ln w="19050" cmpd="sng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476375" y="4797425"/>
              <a:ext cx="1150938" cy="1223963"/>
            </a:xfrm>
            <a:prstGeom prst="rect">
              <a:avLst/>
            </a:prstGeom>
            <a:solidFill>
              <a:schemeClr val="accent5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2520"/>
                </a:lnSpc>
                <a:defRPr/>
              </a:pPr>
              <a:r>
                <a:rPr lang="en-US" sz="1600" b="1" dirty="0">
                  <a:solidFill>
                    <a:srgbClr val="000066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Education / Outreach Task Force</a:t>
              </a:r>
            </a:p>
          </p:txBody>
        </p:sp>
        <p:sp>
          <p:nvSpPr>
            <p:cNvPr id="21" name="ZoneTexte 50"/>
            <p:cNvSpPr txBox="1">
              <a:spLocks noChangeArrowheads="1"/>
            </p:cNvSpPr>
            <p:nvPr/>
          </p:nvSpPr>
          <p:spPr bwMode="auto">
            <a:xfrm>
              <a:off x="40706" y="5805488"/>
              <a:ext cx="1069524" cy="820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2900"/>
                </a:lnSpc>
              </a:pPr>
              <a:r>
                <a:rPr lang="fr-FR" sz="1800" dirty="0">
                  <a:latin typeface="+mj-lt"/>
                  <a:cs typeface="Bell MT" charset="0"/>
                </a:rPr>
                <a:t>Public </a:t>
              </a:r>
            </a:p>
            <a:p>
              <a:pPr algn="ctr">
                <a:lnSpc>
                  <a:spcPts val="2900"/>
                </a:lnSpc>
              </a:pPr>
              <a:r>
                <a:rPr lang="fr-FR" sz="1800" dirty="0">
                  <a:latin typeface="+mj-lt"/>
                  <a:cs typeface="Bell MT" charset="0"/>
                </a:rPr>
                <a:t>&amp; medias</a:t>
              </a:r>
            </a:p>
          </p:txBody>
        </p:sp>
      </p:grpSp>
      <p:sp>
        <p:nvSpPr>
          <p:cNvPr id="24" name="ZoneTexte 51"/>
          <p:cNvSpPr txBox="1">
            <a:spLocks noChangeArrowheads="1"/>
          </p:cNvSpPr>
          <p:nvPr/>
        </p:nvSpPr>
        <p:spPr bwMode="auto">
          <a:xfrm>
            <a:off x="6653603" y="5715542"/>
            <a:ext cx="2480705" cy="1192207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2900"/>
              </a:lnSpc>
            </a:pPr>
            <a:r>
              <a:rPr lang="fr-FR" sz="1800" dirty="0">
                <a:solidFill>
                  <a:srgbClr val="FFFFFF"/>
                </a:solidFill>
                <a:latin typeface="+mj-lt"/>
                <a:cs typeface="Bell MT" charset="0"/>
              </a:rPr>
              <a:t>          </a:t>
            </a:r>
            <a:r>
              <a:rPr lang="fr-FR" sz="1800" dirty="0" err="1">
                <a:solidFill>
                  <a:srgbClr val="FFFFFF"/>
                </a:solidFill>
                <a:latin typeface="+mj-lt"/>
                <a:cs typeface="Bell MT" charset="0"/>
              </a:rPr>
              <a:t>Industry</a:t>
            </a:r>
            <a:r>
              <a:rPr lang="fr-FR" sz="1800" dirty="0">
                <a:solidFill>
                  <a:srgbClr val="FFFFFF"/>
                </a:solidFill>
                <a:latin typeface="+mj-lt"/>
                <a:cs typeface="Bell MT" charset="0"/>
              </a:rPr>
              <a:t>, </a:t>
            </a:r>
          </a:p>
          <a:p>
            <a:pPr algn="ctr">
              <a:lnSpc>
                <a:spcPts val="2900"/>
              </a:lnSpc>
            </a:pPr>
            <a:r>
              <a:rPr lang="fr-FR" sz="1800" dirty="0" err="1">
                <a:solidFill>
                  <a:srgbClr val="FFFFFF"/>
                </a:solidFill>
                <a:latin typeface="+mj-lt"/>
                <a:cs typeface="Bell MT" charset="0"/>
              </a:rPr>
              <a:t>Other</a:t>
            </a:r>
            <a:r>
              <a:rPr lang="fr-FR" sz="1800" dirty="0">
                <a:solidFill>
                  <a:srgbClr val="FFFFFF"/>
                </a:solidFill>
                <a:latin typeface="+mj-lt"/>
                <a:cs typeface="Bell MT" charset="0"/>
              </a:rPr>
              <a:t> science programs, </a:t>
            </a:r>
          </a:p>
          <a:p>
            <a:pPr algn="ctr">
              <a:lnSpc>
                <a:spcPts val="2900"/>
              </a:lnSpc>
            </a:pPr>
            <a:r>
              <a:rPr lang="fr-FR" sz="1800" dirty="0" err="1">
                <a:solidFill>
                  <a:srgbClr val="FFFFFF"/>
                </a:solidFill>
                <a:latin typeface="+mj-lt"/>
                <a:cs typeface="Bell MT" charset="0"/>
              </a:rPr>
              <a:t>European</a:t>
            </a:r>
            <a:r>
              <a:rPr lang="fr-FR" sz="1800" dirty="0">
                <a:solidFill>
                  <a:srgbClr val="FFFFFF"/>
                </a:solidFill>
                <a:latin typeface="+mj-lt"/>
                <a:cs typeface="Bell MT" charset="0"/>
              </a:rPr>
              <a:t> Commission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51050" y="3942402"/>
            <a:ext cx="1738313" cy="757237"/>
          </a:xfrm>
          <a:prstGeom prst="rect">
            <a:avLst/>
          </a:prstGeom>
          <a:solidFill>
            <a:srgbClr val="CEF3FF"/>
          </a:solidFill>
          <a:ln>
            <a:solidFill>
              <a:srgbClr val="00009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ESO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400" b="1" i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Implementing Organization</a:t>
            </a:r>
            <a:r>
              <a:rPr lang="en-US" sz="1400" b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63938" y="5491802"/>
            <a:ext cx="1728787" cy="755650"/>
          </a:xfrm>
          <a:prstGeom prst="rect">
            <a:avLst/>
          </a:prstGeom>
          <a:solidFill>
            <a:srgbClr val="CEF3FF"/>
          </a:solidFill>
          <a:ln>
            <a:solidFill>
              <a:srgbClr val="00009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ECORD ILP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(Industry Liaison)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32363" y="3942402"/>
            <a:ext cx="1800225" cy="757237"/>
          </a:xfrm>
          <a:prstGeom prst="rect">
            <a:avLst/>
          </a:prstGeom>
          <a:solidFill>
            <a:srgbClr val="CEF3FF"/>
          </a:solidFill>
          <a:ln>
            <a:solidFill>
              <a:srgbClr val="00009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ESSAC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400" b="1" i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Scientific Committee</a:t>
            </a:r>
            <a:r>
              <a:rPr lang="en-US" sz="1400" b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grpSp>
        <p:nvGrpSpPr>
          <p:cNvPr id="28" name="Grouper 27"/>
          <p:cNvGrpSpPr/>
          <p:nvPr/>
        </p:nvGrpSpPr>
        <p:grpSpPr>
          <a:xfrm>
            <a:off x="5868144" y="2755026"/>
            <a:ext cx="2639409" cy="369332"/>
            <a:chOff x="-1307769" y="2636912"/>
            <a:chExt cx="2639409" cy="369332"/>
          </a:xfrm>
        </p:grpSpPr>
        <p:sp>
          <p:nvSpPr>
            <p:cNvPr id="29" name="ZoneTexte 28"/>
            <p:cNvSpPr txBox="1"/>
            <p:nvPr/>
          </p:nvSpPr>
          <p:spPr>
            <a:xfrm>
              <a:off x="-155641" y="2636912"/>
              <a:ext cx="1487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i="1" dirty="0" smtClean="0">
                  <a:solidFill>
                    <a:srgbClr val="FFFFFF"/>
                  </a:solidFill>
                  <a:latin typeface="Calibri"/>
                  <a:cs typeface="Calibri"/>
                </a:rPr>
                <a:t>IODP </a:t>
              </a:r>
              <a:r>
                <a:rPr lang="fr-FR" sz="1800" i="1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entities</a:t>
              </a:r>
              <a:endParaRPr lang="fr-FR" sz="1800" i="1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 bwMode="auto">
            <a:xfrm>
              <a:off x="-1307769" y="2852936"/>
              <a:ext cx="93610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pSp>
        <p:nvGrpSpPr>
          <p:cNvPr id="31" name="Grouper 30"/>
          <p:cNvGrpSpPr/>
          <p:nvPr/>
        </p:nvGrpSpPr>
        <p:grpSpPr>
          <a:xfrm>
            <a:off x="35496" y="2466994"/>
            <a:ext cx="2664296" cy="2016224"/>
            <a:chOff x="35496" y="2348880"/>
            <a:chExt cx="2664296" cy="2016224"/>
          </a:xfrm>
        </p:grpSpPr>
        <p:grpSp>
          <p:nvGrpSpPr>
            <p:cNvPr id="32" name="Grouper 31"/>
            <p:cNvGrpSpPr/>
            <p:nvPr/>
          </p:nvGrpSpPr>
          <p:grpSpPr>
            <a:xfrm>
              <a:off x="35496" y="3995772"/>
              <a:ext cx="1872208" cy="369332"/>
              <a:chOff x="35496" y="3995772"/>
              <a:chExt cx="1872208" cy="369332"/>
            </a:xfrm>
          </p:grpSpPr>
          <p:sp>
            <p:nvSpPr>
              <p:cNvPr id="34" name="ZoneTexte 33"/>
              <p:cNvSpPr txBox="1"/>
              <p:nvPr/>
            </p:nvSpPr>
            <p:spPr>
              <a:xfrm>
                <a:off x="35496" y="3995772"/>
                <a:ext cx="13033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800" i="1" dirty="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Operations</a:t>
                </a:r>
                <a:endParaRPr lang="fr-FR" sz="1800" i="1" dirty="0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35" name="Connecteur droit avec flèche 34"/>
              <p:cNvCxnSpPr/>
              <p:nvPr/>
            </p:nvCxnSpPr>
            <p:spPr bwMode="auto">
              <a:xfrm flipH="1">
                <a:off x="1259632" y="4221088"/>
                <a:ext cx="648072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33" name="Connecteur droit avec flèche 32"/>
            <p:cNvCxnSpPr/>
            <p:nvPr/>
          </p:nvCxnSpPr>
          <p:spPr bwMode="auto">
            <a:xfrm>
              <a:off x="2699792" y="2348880"/>
              <a:ext cx="0" cy="122413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6" name="Grouper 35"/>
          <p:cNvGrpSpPr/>
          <p:nvPr/>
        </p:nvGrpSpPr>
        <p:grpSpPr>
          <a:xfrm>
            <a:off x="6876256" y="3979162"/>
            <a:ext cx="2360281" cy="1152128"/>
            <a:chOff x="6876256" y="3861048"/>
            <a:chExt cx="2360281" cy="1152128"/>
          </a:xfrm>
        </p:grpSpPr>
        <p:grpSp>
          <p:nvGrpSpPr>
            <p:cNvPr id="37" name="Grouper 36"/>
            <p:cNvGrpSpPr/>
            <p:nvPr/>
          </p:nvGrpSpPr>
          <p:grpSpPr>
            <a:xfrm>
              <a:off x="6876256" y="3861048"/>
              <a:ext cx="2304256" cy="646331"/>
              <a:chOff x="6876256" y="3861048"/>
              <a:chExt cx="2304256" cy="646331"/>
            </a:xfrm>
          </p:grpSpPr>
          <p:sp>
            <p:nvSpPr>
              <p:cNvPr id="39" name="ZoneTexte 38"/>
              <p:cNvSpPr txBox="1"/>
              <p:nvPr/>
            </p:nvSpPr>
            <p:spPr>
              <a:xfrm>
                <a:off x="7862861" y="3861048"/>
                <a:ext cx="13176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800" i="1" dirty="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Science </a:t>
                </a:r>
              </a:p>
              <a:p>
                <a:pPr algn="ctr"/>
                <a:r>
                  <a:rPr lang="fr-FR" sz="1800" i="1" dirty="0" err="1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community</a:t>
                </a:r>
                <a:endParaRPr lang="fr-FR" sz="1800" i="1" dirty="0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40" name="Connecteur droit avec flèche 39"/>
              <p:cNvCxnSpPr/>
              <p:nvPr/>
            </p:nvCxnSpPr>
            <p:spPr bwMode="auto">
              <a:xfrm>
                <a:off x="6876256" y="4221088"/>
                <a:ext cx="936104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FF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sp>
          <p:nvSpPr>
            <p:cNvPr id="38" name="ZoneTexte 37"/>
            <p:cNvSpPr txBox="1"/>
            <p:nvPr/>
          </p:nvSpPr>
          <p:spPr>
            <a:xfrm>
              <a:off x="7740352" y="4643844"/>
              <a:ext cx="1496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800" i="1" dirty="0" smtClean="0">
                  <a:solidFill>
                    <a:srgbClr val="FFFFFF"/>
                  </a:solidFill>
                  <a:latin typeface="Calibri"/>
                  <a:cs typeface="Calibri"/>
                </a:rPr>
                <a:t>MAGELLAN +</a:t>
              </a:r>
              <a:endParaRPr lang="fr-FR" sz="1800" i="1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2" name="ZoneTexte 41"/>
          <p:cNvSpPr txBox="1"/>
          <p:nvPr/>
        </p:nvSpPr>
        <p:spPr>
          <a:xfrm>
            <a:off x="3789133" y="-76779"/>
            <a:ext cx="532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27 </a:t>
            </a:r>
            <a:r>
              <a:rPr lang="fr-FR" dirty="0">
                <a:latin typeface="+mj-lt"/>
              </a:rPr>
              <a:t>- New </a:t>
            </a:r>
            <a:r>
              <a:rPr lang="fr-FR" dirty="0" smtClean="0">
                <a:latin typeface="+mj-lt"/>
              </a:rPr>
              <a:t>ECORD structure and </a:t>
            </a:r>
            <a:r>
              <a:rPr lang="fr-FR" dirty="0" err="1" smtClean="0">
                <a:latin typeface="+mj-lt"/>
              </a:rPr>
              <a:t>functioning</a:t>
            </a:r>
            <a:r>
              <a:rPr lang="fr-FR" dirty="0" smtClean="0">
                <a:latin typeface="+mj-lt"/>
              </a:rPr>
              <a:t> (</a:t>
            </a:r>
            <a:r>
              <a:rPr lang="fr-FR" dirty="0">
                <a:latin typeface="+mj-lt"/>
              </a:rPr>
              <a:t>G. Camoin</a:t>
            </a:r>
            <a:r>
              <a:rPr lang="fr-FR" dirty="0" smtClean="0">
                <a:latin typeface="+mj-lt"/>
              </a:rPr>
              <a:t>)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147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ogo-ECORD.tif                                                 00000010 Catherine   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95778" cy="56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33" descr="ecord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44450"/>
            <a:ext cx="1944217" cy="728698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Obje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061928"/>
              </p:ext>
            </p:extLst>
          </p:nvPr>
        </p:nvGraphicFramePr>
        <p:xfrm>
          <a:off x="948523" y="1733308"/>
          <a:ext cx="6859538" cy="1230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Document" r:id="rId5" imgW="5905500" imgH="914400" progId="Word.Document.12">
                  <p:embed/>
                </p:oleObj>
              </mc:Choice>
              <mc:Fallback>
                <p:oleObj name="Document" r:id="rId5" imgW="5905500" imgH="91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8523" y="1733308"/>
                        <a:ext cx="6859538" cy="1230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970992"/>
              </p:ext>
            </p:extLst>
          </p:nvPr>
        </p:nvGraphicFramePr>
        <p:xfrm>
          <a:off x="1105395" y="3700287"/>
          <a:ext cx="6452052" cy="1645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1" name="Document" r:id="rId7" imgW="5905500" imgH="1168400" progId="Word.Document.12">
                  <p:embed/>
                </p:oleObj>
              </mc:Choice>
              <mc:Fallback>
                <p:oleObj name="Document" r:id="rId7" imgW="5905500" imgH="116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5395" y="3700287"/>
                        <a:ext cx="6452052" cy="1645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860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ogo-ECORD.tif                                                 00000010 Catherine   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97083"/>
            <a:ext cx="1495778" cy="56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3104" y="-51093"/>
            <a:ext cx="7026733" cy="40011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latin typeface="Candara"/>
                <a:cs typeface="Candara"/>
              </a:rPr>
              <a:t>ECORD in the New Programme  -  Funding, Innovation, Efficiency</a:t>
            </a:r>
            <a:endParaRPr lang="en-GB" sz="2000" b="1" i="1" dirty="0">
              <a:latin typeface="Candara"/>
              <a:cs typeface="Canda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485" y="438323"/>
            <a:ext cx="9134190" cy="66535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2860"/>
              </a:lnSpc>
            </a:pPr>
            <a:r>
              <a:rPr lang="en-GB" dirty="0" smtClean="0"/>
              <a:t>Each </a:t>
            </a:r>
            <a:r>
              <a:rPr lang="en-GB" dirty="0"/>
              <a:t>platform provider will seek funding </a:t>
            </a:r>
            <a:r>
              <a:rPr lang="en-GB" dirty="0" smtClean="0"/>
              <a:t>independently in the New Programme</a:t>
            </a:r>
            <a:endParaRPr lang="en-GB" sz="1600" dirty="0"/>
          </a:p>
          <a:p>
            <a:pPr lvl="1">
              <a:lnSpc>
                <a:spcPts val="2860"/>
              </a:lnSpc>
              <a:spcBef>
                <a:spcPts val="1200"/>
              </a:spcBef>
              <a:buFont typeface="Wingdings" charset="2"/>
              <a:buChar char="ü"/>
            </a:pPr>
            <a:r>
              <a:rPr lang="en-GB" sz="1600" dirty="0" smtClean="0"/>
              <a:t> </a:t>
            </a:r>
            <a:r>
              <a:rPr lang="en-GB" sz="1600" dirty="0"/>
              <a:t>ECORD will contribute to the </a:t>
            </a:r>
            <a:r>
              <a:rPr lang="en-GB" dirty="0">
                <a:solidFill>
                  <a:srgbClr val="FAFFAF"/>
                </a:solidFill>
              </a:rPr>
              <a:t>funding of the JR on an annual basis</a:t>
            </a:r>
            <a:r>
              <a:rPr lang="en-GB" sz="1600" dirty="0">
                <a:solidFill>
                  <a:srgbClr val="FAFFAF"/>
                </a:solidFill>
              </a:rPr>
              <a:t>, </a:t>
            </a:r>
            <a:r>
              <a:rPr lang="en-GB" sz="1600" dirty="0"/>
              <a:t>and has agreed </a:t>
            </a:r>
            <a:endParaRPr lang="en-GB" sz="1600" dirty="0" smtClean="0"/>
          </a:p>
          <a:p>
            <a:pPr lvl="1">
              <a:lnSpc>
                <a:spcPts val="2860"/>
              </a:lnSpc>
            </a:pPr>
            <a:r>
              <a:rPr lang="en-GB" sz="1600" dirty="0"/>
              <a:t>	</a:t>
            </a:r>
            <a:r>
              <a:rPr lang="en-GB" sz="1600" dirty="0" smtClean="0"/>
              <a:t>to contribute </a:t>
            </a:r>
            <a:r>
              <a:rPr lang="en-GB" sz="1600" dirty="0"/>
              <a:t>to </a:t>
            </a:r>
            <a:r>
              <a:rPr lang="en-GB" i="1" dirty="0" err="1">
                <a:solidFill>
                  <a:srgbClr val="FAFFAF"/>
                </a:solidFill>
              </a:rPr>
              <a:t>Chikyu</a:t>
            </a:r>
            <a:r>
              <a:rPr lang="en-GB" dirty="0">
                <a:solidFill>
                  <a:srgbClr val="FAFFAF"/>
                </a:solidFill>
              </a:rPr>
              <a:t> funding on a project basis</a:t>
            </a:r>
            <a:r>
              <a:rPr lang="en-GB" dirty="0"/>
              <a:t>. </a:t>
            </a:r>
            <a:endParaRPr lang="en-GB" dirty="0" smtClean="0"/>
          </a:p>
          <a:p>
            <a:pPr lvl="1">
              <a:lnSpc>
                <a:spcPts val="2860"/>
              </a:lnSpc>
              <a:spcBef>
                <a:spcPts val="1200"/>
              </a:spcBef>
              <a:buFont typeface="Wingdings" charset="2"/>
              <a:buChar char="ü"/>
            </a:pPr>
            <a:r>
              <a:rPr lang="en-GB" sz="1400" dirty="0"/>
              <a:t> </a:t>
            </a:r>
            <a:r>
              <a:rPr lang="en-GB" sz="1600" dirty="0" smtClean="0"/>
              <a:t>ECORD </a:t>
            </a:r>
            <a:r>
              <a:rPr lang="en-GB" sz="1600" dirty="0"/>
              <a:t>is aiming for funding and implementing </a:t>
            </a:r>
            <a:r>
              <a:rPr lang="en-GB" dirty="0">
                <a:solidFill>
                  <a:srgbClr val="FAFFAF"/>
                </a:solidFill>
              </a:rPr>
              <a:t>one MSP expedition per year</a:t>
            </a:r>
            <a:r>
              <a:rPr lang="en-GB" dirty="0"/>
              <a:t>. </a:t>
            </a:r>
            <a:endParaRPr lang="en-GB" sz="1600" dirty="0"/>
          </a:p>
          <a:p>
            <a:pPr lvl="1">
              <a:lnSpc>
                <a:spcPts val="2860"/>
              </a:lnSpc>
              <a:spcBef>
                <a:spcPts val="900"/>
              </a:spcBef>
              <a:buFont typeface="Wingdings" charset="2"/>
              <a:buChar char="ü"/>
            </a:pPr>
            <a:r>
              <a:rPr lang="en-GB" sz="1600" dirty="0" smtClean="0"/>
              <a:t> As </a:t>
            </a:r>
            <a:r>
              <a:rPr lang="en-GB" sz="1600" dirty="0"/>
              <a:t>a platform provider, ECORD will also encourage and help proponents for MSP </a:t>
            </a:r>
            <a:r>
              <a:rPr lang="en-GB" sz="1600" dirty="0" smtClean="0"/>
              <a:t>	expeditions to </a:t>
            </a:r>
            <a:r>
              <a:rPr lang="en-GB" sz="1600" dirty="0"/>
              <a:t>seek for </a:t>
            </a:r>
            <a:r>
              <a:rPr lang="en-GB" dirty="0">
                <a:solidFill>
                  <a:srgbClr val="FAFFAF"/>
                </a:solidFill>
              </a:rPr>
              <a:t>additional funding </a:t>
            </a:r>
            <a:r>
              <a:rPr lang="en-GB" dirty="0" smtClean="0">
                <a:solidFill>
                  <a:srgbClr val="FAFFAF"/>
                </a:solidFill>
              </a:rPr>
              <a:t>sources </a:t>
            </a:r>
            <a:r>
              <a:rPr lang="en-GB" sz="1600" dirty="0" smtClean="0"/>
              <a:t>on </a:t>
            </a:r>
            <a:r>
              <a:rPr lang="en-GB" sz="1600" dirty="0"/>
              <a:t>a project </a:t>
            </a:r>
            <a:r>
              <a:rPr lang="en-GB" sz="1600" dirty="0" smtClean="0"/>
              <a:t>basis </a:t>
            </a:r>
            <a:endParaRPr lang="en-GB" sz="1600" dirty="0"/>
          </a:p>
          <a:p>
            <a:pPr lvl="1">
              <a:lnSpc>
                <a:spcPts val="2460"/>
              </a:lnSpc>
              <a:spcBef>
                <a:spcPts val="600"/>
              </a:spcBef>
            </a:pPr>
            <a:r>
              <a:rPr lang="en-GB" sz="1600" dirty="0"/>
              <a:t>	</a:t>
            </a:r>
            <a:r>
              <a:rPr lang="en-GB" sz="1600" dirty="0" smtClean="0"/>
              <a:t>	- EC co-funding</a:t>
            </a:r>
          </a:p>
          <a:p>
            <a:pPr lvl="1">
              <a:lnSpc>
                <a:spcPts val="2460"/>
              </a:lnSpc>
            </a:pPr>
            <a:r>
              <a:rPr lang="en-GB" sz="1600" dirty="0" smtClean="0"/>
              <a:t>		- Partnership with industry </a:t>
            </a:r>
          </a:p>
          <a:p>
            <a:pPr lvl="1">
              <a:lnSpc>
                <a:spcPts val="2460"/>
              </a:lnSpc>
            </a:pPr>
            <a:r>
              <a:rPr lang="en-GB" sz="1600" dirty="0" smtClean="0"/>
              <a:t>		- Project specific support</a:t>
            </a:r>
          </a:p>
          <a:p>
            <a:pPr lvl="1">
              <a:lnSpc>
                <a:spcPts val="2460"/>
              </a:lnSpc>
            </a:pPr>
            <a:r>
              <a:rPr lang="en-GB" sz="1600" dirty="0"/>
              <a:t>	</a:t>
            </a:r>
            <a:r>
              <a:rPr lang="en-GB" sz="1600" dirty="0" smtClean="0"/>
              <a:t>	- Increased contributions from ECORD members</a:t>
            </a:r>
          </a:p>
          <a:p>
            <a:pPr lvl="1">
              <a:lnSpc>
                <a:spcPts val="2460"/>
              </a:lnSpc>
            </a:pPr>
            <a:r>
              <a:rPr lang="en-GB" sz="1600" dirty="0"/>
              <a:t>	</a:t>
            </a:r>
            <a:r>
              <a:rPr lang="en-GB" sz="1600" dirty="0" smtClean="0"/>
              <a:t>	- Foundation support</a:t>
            </a:r>
            <a:endParaRPr lang="en-GB" sz="1600" dirty="0"/>
          </a:p>
          <a:p>
            <a:pPr lvl="1">
              <a:lnSpc>
                <a:spcPts val="2460"/>
              </a:lnSpc>
            </a:pPr>
            <a:r>
              <a:rPr lang="en-GB" sz="1600" dirty="0" smtClean="0"/>
              <a:t>		- In kind contributions				</a:t>
            </a:r>
          </a:p>
          <a:p>
            <a:pPr marL="742950" lvl="1" indent="-285750">
              <a:lnSpc>
                <a:spcPts val="2860"/>
              </a:lnSpc>
              <a:spcBef>
                <a:spcPts val="900"/>
              </a:spcBef>
              <a:buFont typeface="Wingdings" charset="2"/>
              <a:buChar char="ü"/>
            </a:pPr>
            <a:r>
              <a:rPr lang="en-GB" sz="1600" dirty="0" smtClean="0">
                <a:solidFill>
                  <a:srgbClr val="FAFFAF"/>
                </a:solidFill>
              </a:rPr>
              <a:t>N</a:t>
            </a:r>
            <a:r>
              <a:rPr lang="en-GB" dirty="0" smtClean="0">
                <a:solidFill>
                  <a:srgbClr val="FAFFAF"/>
                </a:solidFill>
              </a:rPr>
              <a:t>ew opportunities / Innovation : </a:t>
            </a:r>
          </a:p>
          <a:p>
            <a:pPr lvl="1">
              <a:lnSpc>
                <a:spcPts val="2460"/>
              </a:lnSpc>
              <a:spcBef>
                <a:spcPts val="600"/>
              </a:spcBef>
            </a:pPr>
            <a:r>
              <a:rPr lang="en-GB" sz="1600" dirty="0">
                <a:solidFill>
                  <a:srgbClr val="FAFFAF"/>
                </a:solidFill>
              </a:rPr>
              <a:t>	</a:t>
            </a:r>
            <a:r>
              <a:rPr lang="en-GB" sz="1600" dirty="0" smtClean="0">
                <a:solidFill>
                  <a:srgbClr val="FAFFAF"/>
                </a:solidFill>
              </a:rPr>
              <a:t>	</a:t>
            </a:r>
            <a:r>
              <a:rPr lang="en-GB" sz="1600" dirty="0" smtClean="0"/>
              <a:t>- Technology </a:t>
            </a:r>
            <a:r>
              <a:rPr lang="en-GB" sz="1600" dirty="0"/>
              <a:t>development and new </a:t>
            </a:r>
            <a:r>
              <a:rPr lang="en-GB" sz="1600" dirty="0" smtClean="0"/>
              <a:t>techniques </a:t>
            </a:r>
          </a:p>
          <a:p>
            <a:pPr lvl="1">
              <a:lnSpc>
                <a:spcPts val="2460"/>
              </a:lnSpc>
            </a:pPr>
            <a:r>
              <a:rPr lang="en-GB" sz="1600" dirty="0"/>
              <a:t>	</a:t>
            </a:r>
            <a:r>
              <a:rPr lang="en-GB" sz="1600" dirty="0" smtClean="0"/>
              <a:t>	- Partnership with other science programs (e.g. ICDP, IMAGES, EMSO)</a:t>
            </a:r>
          </a:p>
          <a:p>
            <a:pPr lvl="1">
              <a:lnSpc>
                <a:spcPts val="2460"/>
              </a:lnSpc>
            </a:pPr>
            <a:r>
              <a:rPr lang="en-GB" sz="1600" dirty="0"/>
              <a:t>	</a:t>
            </a:r>
            <a:r>
              <a:rPr lang="en-GB" sz="1600" dirty="0" smtClean="0"/>
              <a:t>	- APLs</a:t>
            </a:r>
            <a:endParaRPr lang="en-GB" sz="1600" dirty="0"/>
          </a:p>
          <a:p>
            <a:pPr marL="742950" lvl="1" indent="-285750">
              <a:lnSpc>
                <a:spcPts val="2860"/>
              </a:lnSpc>
              <a:spcBef>
                <a:spcPts val="900"/>
              </a:spcBef>
              <a:buFont typeface="Wingdings" charset="2"/>
              <a:buChar char="ü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9903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7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ogo-ECORD.tif                                                 00000010 Catherine   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97083"/>
            <a:ext cx="1495778" cy="56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56420" y="1416698"/>
            <a:ext cx="2569934" cy="1456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2460"/>
              </a:lnSpc>
            </a:pPr>
            <a:r>
              <a:rPr lang="en-GB" sz="1600" dirty="0" smtClean="0"/>
              <a:t>ECORD </a:t>
            </a:r>
            <a:r>
              <a:rPr lang="en-GB" sz="1600" dirty="0" err="1"/>
              <a:t>MoU</a:t>
            </a:r>
            <a:r>
              <a:rPr lang="en-GB" sz="1600" dirty="0"/>
              <a:t> </a:t>
            </a:r>
            <a:endParaRPr lang="en-GB" sz="1600" dirty="0" smtClean="0"/>
          </a:p>
          <a:p>
            <a:pPr>
              <a:lnSpc>
                <a:spcPts val="3960"/>
              </a:lnSpc>
              <a:spcBef>
                <a:spcPts val="300"/>
              </a:spcBef>
            </a:pPr>
            <a:r>
              <a:rPr lang="en-GB" sz="1600" dirty="0" smtClean="0">
                <a:solidFill>
                  <a:prstClr val="white"/>
                </a:solidFill>
              </a:rPr>
              <a:t>ECORD-NSF </a:t>
            </a:r>
            <a:r>
              <a:rPr lang="en-GB" sz="1600" dirty="0" err="1">
                <a:solidFill>
                  <a:prstClr val="white"/>
                </a:solidFill>
              </a:rPr>
              <a:t>MoU</a:t>
            </a:r>
            <a:r>
              <a:rPr lang="en-GB" sz="1600" dirty="0">
                <a:solidFill>
                  <a:prstClr val="white"/>
                </a:solidFill>
              </a:rPr>
              <a:t> </a:t>
            </a:r>
            <a:endParaRPr lang="en-GB" sz="1600" dirty="0" smtClean="0">
              <a:solidFill>
                <a:prstClr val="white"/>
              </a:solidFill>
            </a:endParaRPr>
          </a:p>
          <a:p>
            <a:pPr>
              <a:lnSpc>
                <a:spcPts val="3960"/>
              </a:lnSpc>
              <a:spcBef>
                <a:spcPts val="300"/>
              </a:spcBef>
            </a:pPr>
            <a:r>
              <a:rPr lang="en-GB" sz="1600" dirty="0" smtClean="0">
                <a:solidFill>
                  <a:prstClr val="white"/>
                </a:solidFill>
              </a:rPr>
              <a:t>ECORD-MEXT Agreement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091" y="444851"/>
            <a:ext cx="8647576" cy="805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860"/>
              </a:lnSpc>
              <a:spcBef>
                <a:spcPts val="1500"/>
              </a:spcBef>
              <a:buFont typeface="Wingdings" charset="2"/>
              <a:buChar char="ü"/>
            </a:pPr>
            <a:r>
              <a:rPr lang="en-GB" sz="1600" dirty="0">
                <a:solidFill>
                  <a:prstClr val="white"/>
                </a:solidFill>
              </a:rPr>
              <a:t> The ECORD funding agencies have been officially contacted in Feb. 2012 with the aim to get </a:t>
            </a:r>
            <a:r>
              <a:rPr lang="en-GB" sz="1600" dirty="0" smtClean="0">
                <a:solidFill>
                  <a:prstClr val="white"/>
                </a:solidFill>
              </a:rPr>
              <a:t>	an expression </a:t>
            </a:r>
            <a:r>
              <a:rPr lang="en-GB" sz="1600" dirty="0">
                <a:solidFill>
                  <a:prstClr val="white"/>
                </a:solidFill>
              </a:rPr>
              <a:t>of interest</a:t>
            </a:r>
            <a:r>
              <a:rPr lang="en-GB" sz="1600" dirty="0" smtClean="0">
                <a:solidFill>
                  <a:prstClr val="white"/>
                </a:solidFill>
              </a:rPr>
              <a:t>. Levels of contributions should be known later this year.  </a:t>
            </a:r>
            <a:endParaRPr lang="en-GB" sz="1600" dirty="0">
              <a:solidFill>
                <a:prstClr val="white"/>
              </a:solidFill>
            </a:endParaRPr>
          </a:p>
        </p:txBody>
      </p:sp>
      <p:grpSp>
        <p:nvGrpSpPr>
          <p:cNvPr id="4" name="Grouper 3"/>
          <p:cNvGrpSpPr/>
          <p:nvPr/>
        </p:nvGrpSpPr>
        <p:grpSpPr>
          <a:xfrm>
            <a:off x="135500" y="1361121"/>
            <a:ext cx="8806898" cy="4737331"/>
            <a:chOff x="135500" y="1361121"/>
            <a:chExt cx="8806898" cy="4737331"/>
          </a:xfrm>
        </p:grpSpPr>
        <p:pic>
          <p:nvPicPr>
            <p:cNvPr id="9" name="Image 8" descr="ecordv3-poland-hd.jpg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291" y="1361121"/>
              <a:ext cx="3556107" cy="3147722"/>
            </a:xfrm>
            <a:prstGeom prst="rect">
              <a:avLst/>
            </a:prstGeom>
            <a:ln>
              <a:solidFill>
                <a:srgbClr val="00009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ZoneTexte 9"/>
            <p:cNvSpPr txBox="1"/>
            <p:nvPr/>
          </p:nvSpPr>
          <p:spPr>
            <a:xfrm>
              <a:off x="135500" y="2991191"/>
              <a:ext cx="8392041" cy="310726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fr-FR" sz="1600" dirty="0" smtClean="0">
                  <a:cs typeface="Candara"/>
                </a:rPr>
                <a:t>New </a:t>
              </a:r>
              <a:r>
                <a:rPr lang="fr-FR" sz="1600" dirty="0" err="1" smtClean="0">
                  <a:cs typeface="Candara"/>
                </a:rPr>
                <a:t>members</a:t>
              </a:r>
              <a:r>
                <a:rPr lang="fr-FR" sz="1600" dirty="0" smtClean="0">
                  <a:cs typeface="Candara"/>
                </a:rPr>
                <a:t> :</a:t>
              </a:r>
            </a:p>
            <a:p>
              <a:pPr marL="800100" lvl="1" indent="-342900">
                <a:spcBef>
                  <a:spcPts val="600"/>
                </a:spcBef>
                <a:buFontTx/>
                <a:buChar char="-"/>
              </a:pPr>
              <a:r>
                <a:rPr lang="fr-FR" sz="1600" dirty="0" err="1" smtClean="0">
                  <a:cs typeface="Candara"/>
                </a:rPr>
                <a:t>Poland</a:t>
              </a:r>
              <a:r>
                <a:rPr lang="fr-FR" sz="1600" dirty="0" smtClean="0">
                  <a:cs typeface="Candara"/>
                </a:rPr>
                <a:t> (</a:t>
              </a:r>
              <a:r>
                <a:rPr lang="fr-FR" sz="1600" dirty="0" err="1" smtClean="0">
                  <a:cs typeface="Candara"/>
                </a:rPr>
                <a:t>Dec</a:t>
              </a:r>
              <a:r>
                <a:rPr lang="fr-FR" sz="1600" dirty="0">
                  <a:cs typeface="Candara"/>
                </a:rPr>
                <a:t>.</a:t>
              </a:r>
              <a:r>
                <a:rPr lang="fr-FR" sz="1600" dirty="0" smtClean="0">
                  <a:cs typeface="Candara"/>
                </a:rPr>
                <a:t> 2011)*</a:t>
              </a:r>
            </a:p>
            <a:p>
              <a:pPr marL="800100" lvl="1" indent="-342900">
                <a:spcBef>
                  <a:spcPts val="600"/>
                </a:spcBef>
                <a:buFontTx/>
                <a:buChar char="-"/>
              </a:pPr>
              <a:r>
                <a:rPr lang="fr-FR" sz="1600" dirty="0" smtClean="0">
                  <a:cs typeface="Candara"/>
                </a:rPr>
                <a:t>Israël (Oct. 2012)</a:t>
              </a:r>
              <a:r>
                <a:rPr lang="fr-FR" sz="1600" dirty="0">
                  <a:cs typeface="Candara"/>
                </a:rPr>
                <a:t> </a:t>
              </a:r>
              <a:r>
                <a:rPr lang="fr-FR" sz="1600" dirty="0" smtClean="0">
                  <a:cs typeface="Candara"/>
                </a:rPr>
                <a:t>  &gt; 19 nations</a:t>
              </a:r>
            </a:p>
            <a:p>
              <a:pPr marL="285750" lvl="0" indent="-285750">
                <a:lnSpc>
                  <a:spcPts val="2620"/>
                </a:lnSpc>
                <a:spcBef>
                  <a:spcPts val="1800"/>
                </a:spcBef>
                <a:buFontTx/>
                <a:buChar char="•"/>
              </a:pPr>
              <a:r>
                <a:rPr lang="fr-FR" sz="1600" dirty="0" err="1" smtClean="0">
                  <a:solidFill>
                    <a:prstClr val="white"/>
                  </a:solidFill>
                </a:rPr>
                <a:t>Russia</a:t>
              </a:r>
              <a:r>
                <a:rPr lang="fr-FR" sz="1600" dirty="0">
                  <a:solidFill>
                    <a:prstClr val="white"/>
                  </a:solidFill>
                </a:rPr>
                <a:t> : </a:t>
              </a:r>
              <a:r>
                <a:rPr lang="fr-FR" sz="1600" dirty="0" smtClean="0">
                  <a:solidFill>
                    <a:prstClr val="white"/>
                  </a:solidFill>
                </a:rPr>
                <a:t>c</a:t>
              </a:r>
              <a:r>
                <a:rPr lang="en-GB" sz="1600" dirty="0" err="1" smtClean="0">
                  <a:solidFill>
                    <a:prstClr val="white"/>
                  </a:solidFill>
                </a:rPr>
                <a:t>ontacts</a:t>
              </a:r>
              <a:r>
                <a:rPr lang="en-GB" sz="1600" dirty="0" smtClean="0">
                  <a:solidFill>
                    <a:prstClr val="white"/>
                  </a:solidFill>
                </a:rPr>
                <a:t> </a:t>
              </a:r>
              <a:r>
                <a:rPr lang="en-GB" sz="1600" dirty="0">
                  <a:solidFill>
                    <a:prstClr val="white"/>
                  </a:solidFill>
                </a:rPr>
                <a:t>with </a:t>
              </a:r>
              <a:r>
                <a:rPr lang="fr-FR" sz="1600" dirty="0" err="1"/>
                <a:t>A.P.Karpinsky</a:t>
              </a:r>
              <a:r>
                <a:rPr lang="fr-FR" sz="1600" dirty="0"/>
                <a:t> </a:t>
              </a:r>
              <a:r>
                <a:rPr lang="fr-FR" sz="1600" dirty="0" err="1"/>
                <a:t>Russian</a:t>
              </a:r>
              <a:r>
                <a:rPr lang="fr-FR" sz="1600" dirty="0"/>
                <a:t> </a:t>
              </a:r>
              <a:endParaRPr lang="fr-FR" sz="1600" dirty="0" smtClean="0"/>
            </a:p>
            <a:p>
              <a:pPr lvl="0">
                <a:lnSpc>
                  <a:spcPts val="2620"/>
                </a:lnSpc>
              </a:pPr>
              <a:r>
                <a:rPr lang="fr-FR" sz="1600" dirty="0"/>
                <a:t>	</a:t>
              </a:r>
              <a:r>
                <a:rPr lang="fr-FR" sz="1600" dirty="0" err="1" smtClean="0"/>
                <a:t>Geological</a:t>
              </a:r>
              <a:r>
                <a:rPr lang="fr-FR" sz="1600" dirty="0" smtClean="0"/>
                <a:t> </a:t>
              </a:r>
              <a:r>
                <a:rPr lang="fr-FR" sz="1600" dirty="0" err="1"/>
                <a:t>Research</a:t>
              </a:r>
              <a:r>
                <a:rPr lang="fr-FR" sz="1600" dirty="0"/>
                <a:t> Institute (</a:t>
              </a:r>
              <a:r>
                <a:rPr lang="fr-FR" sz="1600" dirty="0" smtClean="0">
                  <a:solidFill>
                    <a:prstClr val="white"/>
                  </a:solidFill>
                </a:rPr>
                <a:t>VSEGEI, St Petersburg) </a:t>
              </a:r>
            </a:p>
            <a:p>
              <a:pPr lvl="0">
                <a:lnSpc>
                  <a:spcPts val="2820"/>
                </a:lnSpc>
                <a:spcBef>
                  <a:spcPts val="600"/>
                </a:spcBef>
              </a:pPr>
              <a:r>
                <a:rPr lang="fr-FR" sz="1600" dirty="0">
                  <a:solidFill>
                    <a:prstClr val="white"/>
                  </a:solidFill>
                </a:rPr>
                <a:t>	</a:t>
              </a:r>
              <a:r>
                <a:rPr lang="fr-FR" sz="1600" dirty="0" smtClean="0">
                  <a:solidFill>
                    <a:prstClr val="white"/>
                  </a:solidFill>
                </a:rPr>
                <a:t>Dr </a:t>
              </a:r>
              <a:r>
                <a:rPr lang="fr-FR" sz="1600" dirty="0">
                  <a:solidFill>
                    <a:prstClr val="white"/>
                  </a:solidFill>
                </a:rPr>
                <a:t>Oleg Petrov, </a:t>
              </a:r>
              <a:r>
                <a:rPr lang="fr-FR" sz="1600" dirty="0" err="1">
                  <a:solidFill>
                    <a:prstClr val="white"/>
                  </a:solidFill>
                </a:rPr>
                <a:t>Director</a:t>
              </a:r>
              <a:r>
                <a:rPr lang="fr-FR" sz="1600" dirty="0">
                  <a:solidFill>
                    <a:prstClr val="white"/>
                  </a:solidFill>
                </a:rPr>
                <a:t> General of VSEGEI </a:t>
              </a:r>
              <a:r>
                <a:rPr lang="fr-FR" sz="1600" dirty="0" err="1" smtClean="0"/>
                <a:t>attended</a:t>
              </a:r>
              <a:r>
                <a:rPr lang="fr-FR" sz="1600" dirty="0" smtClean="0"/>
                <a:t> </a:t>
              </a:r>
              <a:r>
                <a:rPr lang="fr-FR" sz="1600" dirty="0"/>
                <a:t>the </a:t>
              </a:r>
              <a:r>
                <a:rPr lang="fr-FR" sz="1600" dirty="0" smtClean="0"/>
                <a:t>last </a:t>
              </a:r>
              <a:r>
                <a:rPr lang="fr-FR" sz="1600" dirty="0"/>
                <a:t>ECORD Council </a:t>
              </a:r>
              <a:r>
                <a:rPr lang="fr-FR" sz="1600" dirty="0" smtClean="0"/>
                <a:t>meeting </a:t>
              </a:r>
            </a:p>
            <a:p>
              <a:pPr lvl="0">
                <a:lnSpc>
                  <a:spcPts val="2820"/>
                </a:lnSpc>
              </a:pPr>
              <a:r>
                <a:rPr lang="fr-FR" sz="1600" dirty="0"/>
                <a:t>	</a:t>
              </a:r>
              <a:r>
                <a:rPr lang="fr-FR" sz="1600" dirty="0" smtClean="0"/>
                <a:t>			</a:t>
              </a:r>
              <a:r>
                <a:rPr lang="fr-FR" sz="1600" dirty="0" err="1" smtClean="0"/>
                <a:t>that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was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held</a:t>
              </a:r>
              <a:r>
                <a:rPr lang="fr-FR" sz="1600" dirty="0" smtClean="0"/>
                <a:t> </a:t>
              </a:r>
              <a:r>
                <a:rPr lang="fr-FR" sz="1600" dirty="0"/>
                <a:t>in Helsinki, </a:t>
              </a:r>
              <a:r>
                <a:rPr lang="fr-FR" sz="1600" dirty="0" err="1"/>
                <a:t>Finland</a:t>
              </a:r>
              <a:r>
                <a:rPr lang="fr-FR" sz="1600" dirty="0"/>
                <a:t>, </a:t>
              </a:r>
              <a:r>
                <a:rPr lang="fr-FR" sz="1600" dirty="0" err="1"/>
                <a:t>June</a:t>
              </a:r>
              <a:r>
                <a:rPr lang="fr-FR" sz="1600" dirty="0"/>
                <a:t> 5 and 6, 2012</a:t>
              </a:r>
              <a:r>
                <a:rPr lang="fr-FR" sz="1600" dirty="0" smtClean="0"/>
                <a:t>.</a:t>
              </a:r>
              <a:endParaRPr lang="fr-FR" sz="1600" dirty="0">
                <a:solidFill>
                  <a:prstClr val="white"/>
                </a:solidFill>
              </a:endParaRPr>
            </a:p>
            <a:p>
              <a:pPr>
                <a:lnSpc>
                  <a:spcPts val="2820"/>
                </a:lnSpc>
                <a:spcBef>
                  <a:spcPts val="600"/>
                </a:spcBef>
              </a:pPr>
              <a:r>
                <a:rPr lang="fr-FR" sz="1600" dirty="0">
                  <a:solidFill>
                    <a:prstClr val="white"/>
                  </a:solidFill>
                </a:rPr>
                <a:t>	</a:t>
              </a:r>
              <a:r>
                <a:rPr lang="fr-FR" sz="1600" dirty="0" smtClean="0">
                  <a:solidFill>
                    <a:prstClr val="white"/>
                  </a:solidFill>
                </a:rPr>
                <a:t>A </a:t>
              </a:r>
              <a:r>
                <a:rPr lang="fr-FR" sz="1600" dirty="0" err="1">
                  <a:solidFill>
                    <a:prstClr val="white"/>
                  </a:solidFill>
                </a:rPr>
                <a:t>visit</a:t>
              </a:r>
              <a:r>
                <a:rPr lang="fr-FR" sz="1600" dirty="0">
                  <a:solidFill>
                    <a:prstClr val="white"/>
                  </a:solidFill>
                </a:rPr>
                <a:t> </a:t>
              </a:r>
              <a:r>
                <a:rPr lang="fr-FR" sz="1600" dirty="0" smtClean="0">
                  <a:solidFill>
                    <a:prstClr val="white"/>
                  </a:solidFill>
                </a:rPr>
                <a:t>of ECORD </a:t>
              </a:r>
              <a:r>
                <a:rPr lang="fr-FR" sz="1600" dirty="0" err="1" smtClean="0">
                  <a:solidFill>
                    <a:prstClr val="white"/>
                  </a:solidFill>
                </a:rPr>
                <a:t>representatives</a:t>
              </a:r>
              <a:r>
                <a:rPr lang="fr-FR" sz="1600" dirty="0">
                  <a:solidFill>
                    <a:prstClr val="white"/>
                  </a:solidFill>
                </a:rPr>
                <a:t> </a:t>
              </a:r>
              <a:r>
                <a:rPr lang="fr-FR" sz="1600" dirty="0" err="1" smtClean="0">
                  <a:solidFill>
                    <a:prstClr val="white"/>
                  </a:solidFill>
                </a:rPr>
                <a:t>is</a:t>
              </a:r>
              <a:r>
                <a:rPr lang="fr-FR" sz="1600" dirty="0" smtClean="0">
                  <a:solidFill>
                    <a:prstClr val="white"/>
                  </a:solidFill>
                </a:rPr>
                <a:t> </a:t>
              </a:r>
              <a:r>
                <a:rPr lang="fr-FR" sz="1600" dirty="0" err="1" smtClean="0">
                  <a:solidFill>
                    <a:prstClr val="white"/>
                  </a:solidFill>
                </a:rPr>
                <a:t>planned</a:t>
              </a:r>
              <a:r>
                <a:rPr lang="fr-FR" sz="1600" dirty="0" smtClean="0">
                  <a:solidFill>
                    <a:prstClr val="white"/>
                  </a:solidFill>
                </a:rPr>
                <a:t> </a:t>
              </a:r>
              <a:r>
                <a:rPr lang="fr-FR" sz="1600" dirty="0">
                  <a:solidFill>
                    <a:prstClr val="white"/>
                  </a:solidFill>
                </a:rPr>
                <a:t>in Moscow and St Petersburg in </a:t>
              </a:r>
              <a:r>
                <a:rPr lang="fr-FR" sz="1600" dirty="0" smtClean="0">
                  <a:solidFill>
                    <a:prstClr val="white"/>
                  </a:solidFill>
                </a:rPr>
                <a:t>Nov. </a:t>
              </a:r>
              <a:r>
                <a:rPr lang="fr-FR" sz="1600" dirty="0">
                  <a:solidFill>
                    <a:prstClr val="white"/>
                  </a:solidFill>
                </a:rPr>
                <a:t>12</a:t>
              </a:r>
              <a:r>
                <a:rPr lang="fr-FR" sz="1600" dirty="0" smtClean="0">
                  <a:solidFill>
                    <a:prstClr val="white"/>
                  </a:solidFill>
                </a:rPr>
                <a:t>.</a:t>
              </a:r>
              <a:endParaRPr lang="fr-FR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63104" y="-51093"/>
            <a:ext cx="5842390" cy="40011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latin typeface="Candara"/>
                <a:cs typeface="Candara"/>
              </a:rPr>
              <a:t>ECORD in the New Programme – ECORD Membership</a:t>
            </a:r>
            <a:endParaRPr lang="en-GB" sz="2000" b="1" i="1" dirty="0">
              <a:latin typeface="Candara"/>
              <a:cs typeface="Candara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21740" y="1784576"/>
            <a:ext cx="24873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prstClr val="white"/>
                </a:solidFill>
              </a:rPr>
              <a:t>&gt; Written </a:t>
            </a:r>
            <a:r>
              <a:rPr lang="en-GB" sz="1600" dirty="0">
                <a:solidFill>
                  <a:prstClr val="white"/>
                </a:solidFill>
              </a:rPr>
              <a:t>in 2012 and </a:t>
            </a:r>
            <a:endParaRPr lang="en-GB" sz="1600" dirty="0" smtClean="0">
              <a:solidFill>
                <a:prstClr val="white"/>
              </a:solidFill>
            </a:endParaRPr>
          </a:p>
          <a:p>
            <a:r>
              <a:rPr lang="en-GB" sz="1600" dirty="0" smtClean="0">
                <a:solidFill>
                  <a:prstClr val="white"/>
                </a:solidFill>
              </a:rPr>
              <a:t>	(</a:t>
            </a:r>
            <a:r>
              <a:rPr lang="en-GB" sz="1600" dirty="0">
                <a:solidFill>
                  <a:prstClr val="white"/>
                </a:solidFill>
              </a:rPr>
              <a:t>hopefully) signed </a:t>
            </a:r>
            <a:endParaRPr lang="en-GB" sz="1600" dirty="0" smtClean="0">
              <a:solidFill>
                <a:prstClr val="white"/>
              </a:solidFill>
            </a:endParaRPr>
          </a:p>
          <a:p>
            <a:r>
              <a:rPr lang="en-GB" sz="1600" dirty="0">
                <a:solidFill>
                  <a:prstClr val="white"/>
                </a:solidFill>
              </a:rPr>
              <a:t>	</a:t>
            </a:r>
            <a:r>
              <a:rPr lang="en-GB" sz="1600" dirty="0" smtClean="0">
                <a:solidFill>
                  <a:prstClr val="white"/>
                </a:solidFill>
              </a:rPr>
              <a:t>late </a:t>
            </a:r>
            <a:r>
              <a:rPr lang="en-GB" sz="1600" dirty="0">
                <a:solidFill>
                  <a:prstClr val="white"/>
                </a:solidFill>
              </a:rPr>
              <a:t>2012 / early 2013</a:t>
            </a:r>
            <a:r>
              <a:rPr lang="en-GB" sz="1600" dirty="0" smtClean="0">
                <a:solidFill>
                  <a:prstClr val="white"/>
                </a:solidFill>
              </a:rPr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2665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ogo-ECORD.tif                                                 00000010 Catherine   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97083"/>
            <a:ext cx="1495778" cy="56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images_logo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528" y="6244852"/>
            <a:ext cx="1466448" cy="585877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grpSp>
        <p:nvGrpSpPr>
          <p:cNvPr id="19" name="Grouper 18"/>
          <p:cNvGrpSpPr/>
          <p:nvPr/>
        </p:nvGrpSpPr>
        <p:grpSpPr>
          <a:xfrm>
            <a:off x="98889" y="2275213"/>
            <a:ext cx="8938364" cy="2333185"/>
            <a:chOff x="39473" y="2166677"/>
            <a:chExt cx="8938364" cy="2333185"/>
          </a:xfrm>
        </p:grpSpPr>
        <p:sp>
          <p:nvSpPr>
            <p:cNvPr id="2" name="ZoneTexte 1"/>
            <p:cNvSpPr txBox="1"/>
            <p:nvPr/>
          </p:nvSpPr>
          <p:spPr>
            <a:xfrm>
              <a:off x="39473" y="2166677"/>
              <a:ext cx="5198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Nature </a:t>
              </a:r>
              <a:r>
                <a:rPr lang="en-US" i="1" dirty="0"/>
                <a:t>of IMAGES(2)-</a:t>
              </a:r>
              <a:r>
                <a:rPr lang="en-US" i="1" dirty="0" smtClean="0"/>
                <a:t>ECORD/IODP Relationships</a:t>
              </a:r>
              <a:endParaRPr lang="fr-FR" dirty="0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359219" y="2597204"/>
              <a:ext cx="8618618" cy="1902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660"/>
                </a:lnSpc>
                <a:spcBef>
                  <a:spcPts val="900"/>
                </a:spcBef>
                <a:buFont typeface="Wingdings" charset="2"/>
                <a:buChar char="ü"/>
              </a:pPr>
              <a:r>
                <a:rPr lang="en-GB" sz="1600" i="1" dirty="0">
                  <a:solidFill>
                    <a:srgbClr val="FAFFAF"/>
                  </a:solidFill>
                </a:rPr>
                <a:t>IMAGES remains a distinct science </a:t>
              </a:r>
              <a:r>
                <a:rPr lang="en-GB" sz="1600" i="1" dirty="0" smtClean="0">
                  <a:solidFill>
                    <a:srgbClr val="FAFFAF"/>
                  </a:solidFill>
                </a:rPr>
                <a:t>program</a:t>
              </a:r>
            </a:p>
            <a:p>
              <a:pPr marL="285750" indent="-285750">
                <a:lnSpc>
                  <a:spcPts val="2660"/>
                </a:lnSpc>
                <a:spcBef>
                  <a:spcPts val="900"/>
                </a:spcBef>
                <a:buFont typeface="Wingdings" charset="2"/>
                <a:buChar char="ü"/>
              </a:pPr>
              <a:r>
                <a:rPr lang="en-GB" sz="1600" i="1" dirty="0" smtClean="0">
                  <a:solidFill>
                    <a:srgbClr val="FAFFAF"/>
                  </a:solidFill>
                </a:rPr>
                <a:t>IMAGES</a:t>
              </a:r>
              <a:r>
                <a:rPr lang="en-GB" sz="1600" i="1" dirty="0">
                  <a:solidFill>
                    <a:srgbClr val="FAFFAF"/>
                  </a:solidFill>
                </a:rPr>
                <a:t>-</a:t>
              </a:r>
              <a:r>
                <a:rPr lang="en-GB" sz="1600" i="1" dirty="0" smtClean="0">
                  <a:solidFill>
                    <a:srgbClr val="FAFFAF"/>
                  </a:solidFill>
                </a:rPr>
                <a:t>ECORD/IODP </a:t>
              </a:r>
              <a:r>
                <a:rPr lang="en-GB" sz="1600" i="1" dirty="0">
                  <a:solidFill>
                    <a:srgbClr val="FAFFAF"/>
                  </a:solidFill>
                </a:rPr>
                <a:t>partnership should only consider larger scale, </a:t>
              </a:r>
              <a:r>
                <a:rPr lang="en-GB" sz="1600" i="1" dirty="0" smtClean="0">
                  <a:solidFill>
                    <a:srgbClr val="FAFFAF"/>
                  </a:solidFill>
                </a:rPr>
                <a:t>multiple </a:t>
              </a:r>
              <a:r>
                <a:rPr lang="en-GB" sz="1600" i="1" dirty="0">
                  <a:solidFill>
                    <a:srgbClr val="FAFFAF"/>
                  </a:solidFill>
                </a:rPr>
                <a:t>objective, multi-site proposals built around significant scientific themes </a:t>
              </a:r>
              <a:r>
                <a:rPr lang="en-GB" sz="1600" i="1" dirty="0" smtClean="0">
                  <a:solidFill>
                    <a:srgbClr val="FAFFAF"/>
                  </a:solidFill>
                </a:rPr>
                <a:t>(</a:t>
              </a:r>
              <a:r>
                <a:rPr lang="en-GB" sz="1600" i="1" dirty="0">
                  <a:solidFill>
                    <a:srgbClr val="FAFFAF"/>
                  </a:solidFill>
                </a:rPr>
                <a:t>e.g., Caribbean Loop and freshwater influx, land-ocean linkages around Africa, </a:t>
              </a:r>
              <a:r>
                <a:rPr lang="en-GB" sz="1600" i="1" dirty="0" smtClean="0">
                  <a:solidFill>
                    <a:srgbClr val="FAFFAF"/>
                  </a:solidFill>
                </a:rPr>
                <a:t>North </a:t>
              </a:r>
              <a:r>
                <a:rPr lang="en-GB" sz="1600" i="1" dirty="0">
                  <a:solidFill>
                    <a:srgbClr val="FAFFAF"/>
                  </a:solidFill>
                </a:rPr>
                <a:t>Pacific – Arctic Ocean linkages, etc.). </a:t>
              </a:r>
              <a:endParaRPr lang="fr-FR" sz="1600" i="1" dirty="0">
                <a:solidFill>
                  <a:srgbClr val="FAFFAF"/>
                </a:solidFill>
              </a:endParaRP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132091" y="443224"/>
            <a:ext cx="9082436" cy="167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60"/>
              </a:lnSpc>
            </a:pPr>
            <a:r>
              <a:rPr lang="fr-FR" i="1" dirty="0" err="1" smtClean="0"/>
              <a:t>Scientific</a:t>
            </a:r>
            <a:r>
              <a:rPr lang="fr-FR" i="1" dirty="0" smtClean="0"/>
              <a:t> objectives</a:t>
            </a:r>
            <a:endParaRPr lang="fr-FR" i="1" dirty="0"/>
          </a:p>
          <a:p>
            <a:pPr marL="742950" lvl="1" indent="-285750">
              <a:lnSpc>
                <a:spcPts val="2660"/>
              </a:lnSpc>
              <a:spcBef>
                <a:spcPts val="1200"/>
              </a:spcBef>
              <a:buClr>
                <a:srgbClr val="FAFFAF"/>
              </a:buClr>
              <a:buFont typeface="Wingdings" charset="2"/>
              <a:buChar char="ü"/>
            </a:pPr>
            <a:r>
              <a:rPr lang="fr-FR" sz="1600" i="1" dirty="0" smtClean="0">
                <a:solidFill>
                  <a:srgbClr val="FAFFAF"/>
                </a:solidFill>
              </a:rPr>
              <a:t>IMAGES(2) Science Plan </a:t>
            </a:r>
            <a:r>
              <a:rPr lang="fr-FR" sz="1600" i="1" dirty="0" err="1" smtClean="0">
                <a:solidFill>
                  <a:srgbClr val="FAFFAF"/>
                </a:solidFill>
              </a:rPr>
              <a:t>published</a:t>
            </a:r>
            <a:r>
              <a:rPr lang="fr-FR" sz="1600" i="1" dirty="0" smtClean="0">
                <a:solidFill>
                  <a:srgbClr val="FAFFAF"/>
                </a:solidFill>
              </a:rPr>
              <a:t> </a:t>
            </a:r>
            <a:r>
              <a:rPr lang="fr-FR" sz="1600" i="1" dirty="0" err="1" smtClean="0">
                <a:solidFill>
                  <a:srgbClr val="FAFFAF"/>
                </a:solidFill>
              </a:rPr>
              <a:t>soon</a:t>
            </a:r>
            <a:endParaRPr lang="fr-FR" sz="1600" i="1" dirty="0" smtClean="0">
              <a:solidFill>
                <a:srgbClr val="FAFFAF"/>
              </a:solidFill>
            </a:endParaRPr>
          </a:p>
          <a:p>
            <a:pPr marL="742950" lvl="1" indent="-285750">
              <a:lnSpc>
                <a:spcPts val="2660"/>
              </a:lnSpc>
              <a:spcBef>
                <a:spcPts val="600"/>
              </a:spcBef>
              <a:buFont typeface="Wingdings" charset="2"/>
              <a:buChar char="ü"/>
            </a:pPr>
            <a:r>
              <a:rPr lang="fr-FR" sz="1600" i="1" dirty="0" err="1" smtClean="0">
                <a:solidFill>
                  <a:srgbClr val="FAFFAF"/>
                </a:solidFill>
              </a:rPr>
              <a:t>Strong</a:t>
            </a:r>
            <a:r>
              <a:rPr lang="fr-FR" sz="1600" i="1" dirty="0" smtClean="0">
                <a:solidFill>
                  <a:srgbClr val="FAFFAF"/>
                </a:solidFill>
              </a:rPr>
              <a:t> convergences </a:t>
            </a:r>
            <a:r>
              <a:rPr lang="fr-FR" sz="1600" i="1" dirty="0" err="1" smtClean="0">
                <a:solidFill>
                  <a:srgbClr val="FAFFAF"/>
                </a:solidFill>
              </a:rPr>
              <a:t>with</a:t>
            </a:r>
            <a:r>
              <a:rPr lang="fr-FR" sz="1600" i="1" dirty="0" smtClean="0">
                <a:solidFill>
                  <a:srgbClr val="FAFFAF"/>
                </a:solidFill>
              </a:rPr>
              <a:t> the </a:t>
            </a:r>
            <a:r>
              <a:rPr lang="fr-FR" sz="1600" i="1" dirty="0" err="1" smtClean="0">
                <a:solidFill>
                  <a:srgbClr val="FAFFAF"/>
                </a:solidFill>
              </a:rPr>
              <a:t>Climate</a:t>
            </a:r>
            <a:r>
              <a:rPr lang="fr-FR" sz="1600" i="1" dirty="0" smtClean="0">
                <a:solidFill>
                  <a:srgbClr val="FAFFAF"/>
                </a:solidFill>
              </a:rPr>
              <a:t> Section of the IODP Science Plan : </a:t>
            </a:r>
          </a:p>
          <a:p>
            <a:pPr>
              <a:lnSpc>
                <a:spcPts val="2660"/>
              </a:lnSpc>
            </a:pPr>
            <a:r>
              <a:rPr lang="fr-FR" sz="1600" i="1" dirty="0">
                <a:solidFill>
                  <a:srgbClr val="FAFFAF"/>
                </a:solidFill>
              </a:rPr>
              <a:t>	</a:t>
            </a:r>
            <a:r>
              <a:rPr lang="fr-FR" sz="1600" i="1" dirty="0" smtClean="0">
                <a:solidFill>
                  <a:srgbClr val="FAFFAF"/>
                </a:solidFill>
              </a:rPr>
              <a:t>		CO</a:t>
            </a:r>
            <a:r>
              <a:rPr lang="fr-FR" sz="1600" i="1" baseline="-25000" dirty="0" smtClean="0">
                <a:solidFill>
                  <a:srgbClr val="FAFFAF"/>
                </a:solidFill>
              </a:rPr>
              <a:t>2</a:t>
            </a:r>
            <a:r>
              <a:rPr lang="fr-FR" sz="1600" i="1" dirty="0" smtClean="0">
                <a:solidFill>
                  <a:srgbClr val="FAFFAF"/>
                </a:solidFill>
              </a:rPr>
              <a:t> and </a:t>
            </a:r>
            <a:r>
              <a:rPr lang="fr-FR" sz="1600" i="1" dirty="0" err="1" smtClean="0">
                <a:solidFill>
                  <a:srgbClr val="FAFFAF"/>
                </a:solidFill>
              </a:rPr>
              <a:t>Climate</a:t>
            </a:r>
            <a:r>
              <a:rPr lang="fr-FR" sz="1600" i="1" dirty="0" smtClean="0">
                <a:solidFill>
                  <a:srgbClr val="FAFFAF"/>
                </a:solidFill>
              </a:rPr>
              <a:t>, </a:t>
            </a:r>
            <a:r>
              <a:rPr lang="fr-FR" sz="1600" i="1" dirty="0" err="1" smtClean="0">
                <a:solidFill>
                  <a:srgbClr val="FAFFAF"/>
                </a:solidFill>
              </a:rPr>
              <a:t>Ice</a:t>
            </a:r>
            <a:r>
              <a:rPr lang="fr-FR" sz="1600" i="1" dirty="0" smtClean="0">
                <a:solidFill>
                  <a:srgbClr val="FAFFAF"/>
                </a:solidFill>
              </a:rPr>
              <a:t> </a:t>
            </a:r>
            <a:r>
              <a:rPr lang="fr-FR" sz="1600" i="1" dirty="0" err="1" smtClean="0">
                <a:solidFill>
                  <a:srgbClr val="FAFFAF"/>
                </a:solidFill>
              </a:rPr>
              <a:t>sheets</a:t>
            </a:r>
            <a:r>
              <a:rPr lang="fr-FR" sz="1600" i="1" dirty="0" smtClean="0">
                <a:solidFill>
                  <a:srgbClr val="FAFFAF"/>
                </a:solidFill>
              </a:rPr>
              <a:t> and </a:t>
            </a:r>
            <a:r>
              <a:rPr lang="fr-FR" sz="1600" i="1" dirty="0" err="1" smtClean="0">
                <a:solidFill>
                  <a:srgbClr val="FAFFAF"/>
                </a:solidFill>
              </a:rPr>
              <a:t>Sea</a:t>
            </a:r>
            <a:r>
              <a:rPr lang="fr-FR" sz="1600" i="1" dirty="0" smtClean="0">
                <a:solidFill>
                  <a:srgbClr val="FAFFAF"/>
                </a:solidFill>
              </a:rPr>
              <a:t> </a:t>
            </a:r>
            <a:r>
              <a:rPr lang="fr-FR" sz="1600" i="1" dirty="0" err="1" smtClean="0">
                <a:solidFill>
                  <a:srgbClr val="FAFFAF"/>
                </a:solidFill>
              </a:rPr>
              <a:t>Level</a:t>
            </a:r>
            <a:r>
              <a:rPr lang="fr-FR" sz="1600" i="1" dirty="0" smtClean="0">
                <a:solidFill>
                  <a:srgbClr val="FAFFAF"/>
                </a:solidFill>
              </a:rPr>
              <a:t> Change, </a:t>
            </a:r>
            <a:r>
              <a:rPr lang="fr-FR" sz="1600" i="1" dirty="0" err="1" smtClean="0">
                <a:solidFill>
                  <a:srgbClr val="FAFFAF"/>
                </a:solidFill>
              </a:rPr>
              <a:t>Climate</a:t>
            </a:r>
            <a:r>
              <a:rPr lang="fr-FR" sz="1600" i="1" dirty="0" smtClean="0">
                <a:solidFill>
                  <a:srgbClr val="FAFFAF"/>
                </a:solidFill>
              </a:rPr>
              <a:t> </a:t>
            </a:r>
            <a:r>
              <a:rPr lang="fr-FR" sz="1600" i="1" dirty="0" err="1" smtClean="0">
                <a:solidFill>
                  <a:srgbClr val="FAFFAF"/>
                </a:solidFill>
              </a:rPr>
              <a:t>Variability</a:t>
            </a:r>
            <a:r>
              <a:rPr lang="fr-FR" i="1" dirty="0">
                <a:solidFill>
                  <a:srgbClr val="FAFFAF"/>
                </a:solidFill>
              </a:rPr>
              <a:t> </a:t>
            </a:r>
            <a:r>
              <a:rPr lang="fr-FR" i="1" dirty="0" smtClean="0">
                <a:solidFill>
                  <a:srgbClr val="FAFFAF"/>
                </a:solidFill>
              </a:rPr>
              <a:t>etc.</a:t>
            </a:r>
            <a:endParaRPr lang="fr-FR" dirty="0">
              <a:solidFill>
                <a:srgbClr val="FAFFAF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35147" y="-24743"/>
            <a:ext cx="7268104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GB" b="1" i="1" dirty="0" smtClean="0">
                <a:latin typeface="Candara"/>
                <a:cs typeface="Candara"/>
              </a:rPr>
              <a:t>ECORD in the New Programme – </a:t>
            </a:r>
            <a:r>
              <a:rPr lang="en-US" b="1" i="1" dirty="0" smtClean="0">
                <a:solidFill>
                  <a:srgbClr val="FFFFFF"/>
                </a:solidFill>
                <a:latin typeface="Calibri"/>
                <a:cs typeface="Candara"/>
              </a:rPr>
              <a:t>Partnership with other science programs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333" y="4557463"/>
            <a:ext cx="8736774" cy="1663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60"/>
              </a:lnSpc>
            </a:pPr>
            <a:r>
              <a:rPr lang="en-US" i="1" dirty="0" smtClean="0"/>
              <a:t>850 scientists </a:t>
            </a:r>
            <a:r>
              <a:rPr lang="en-US" i="1" dirty="0"/>
              <a:t>and </a:t>
            </a:r>
            <a:r>
              <a:rPr lang="en-US" i="1" dirty="0" smtClean="0"/>
              <a:t>students </a:t>
            </a:r>
          </a:p>
          <a:p>
            <a:pPr algn="just">
              <a:lnSpc>
                <a:spcPts val="2460"/>
              </a:lnSpc>
            </a:pPr>
            <a:r>
              <a:rPr lang="en-US" i="1" dirty="0" smtClean="0"/>
              <a:t>70 </a:t>
            </a:r>
            <a:r>
              <a:rPr lang="en-US" i="1" dirty="0"/>
              <a:t>institutions in 26 </a:t>
            </a:r>
            <a:r>
              <a:rPr lang="en-US" i="1" dirty="0" smtClean="0"/>
              <a:t>nations</a:t>
            </a:r>
          </a:p>
          <a:p>
            <a:pPr algn="just">
              <a:lnSpc>
                <a:spcPts val="2460"/>
              </a:lnSpc>
            </a:pPr>
            <a:r>
              <a:rPr lang="en-US" i="1" dirty="0"/>
              <a:t>150 Ph.D. and Master’s </a:t>
            </a:r>
            <a:r>
              <a:rPr lang="en-US" i="1" dirty="0" smtClean="0"/>
              <a:t>theses</a:t>
            </a:r>
          </a:p>
          <a:p>
            <a:pPr algn="just">
              <a:lnSpc>
                <a:spcPts val="2460"/>
              </a:lnSpc>
            </a:pPr>
            <a:r>
              <a:rPr lang="en-US" i="1" dirty="0"/>
              <a:t>800 peer-reviewed </a:t>
            </a:r>
            <a:r>
              <a:rPr lang="en-US" i="1" dirty="0" smtClean="0"/>
              <a:t>papers </a:t>
            </a:r>
            <a:r>
              <a:rPr lang="en-US" i="1" dirty="0"/>
              <a:t>in high impact </a:t>
            </a:r>
            <a:r>
              <a:rPr lang="en-US" i="1" dirty="0" smtClean="0"/>
              <a:t>journals</a:t>
            </a:r>
            <a:r>
              <a:rPr lang="en-US" i="1" dirty="0"/>
              <a:t> </a:t>
            </a:r>
            <a:r>
              <a:rPr lang="en-US" i="1" dirty="0" smtClean="0"/>
              <a:t>(&gt; 100 in </a:t>
            </a:r>
            <a:r>
              <a:rPr lang="en-US" i="1" dirty="0"/>
              <a:t>front-line </a:t>
            </a:r>
            <a:r>
              <a:rPr lang="en-US" i="1" dirty="0" smtClean="0"/>
              <a:t>journals) </a:t>
            </a:r>
          </a:p>
          <a:p>
            <a:pPr algn="just">
              <a:lnSpc>
                <a:spcPts val="2460"/>
              </a:lnSpc>
            </a:pPr>
            <a:r>
              <a:rPr lang="en-US" i="1" dirty="0" smtClean="0"/>
              <a:t>“University </a:t>
            </a:r>
            <a:r>
              <a:rPr lang="en-US" i="1" dirty="0"/>
              <a:t>at sea”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40379" y="365636"/>
            <a:ext cx="3603621" cy="40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60"/>
              </a:lnSpc>
            </a:pPr>
            <a:r>
              <a:rPr lang="fr-FR" sz="2000" dirty="0" smtClean="0">
                <a:latin typeface="+mj-lt"/>
              </a:rPr>
              <a:t>	</a:t>
            </a:r>
            <a:r>
              <a:rPr lang="fr-FR" sz="2000" dirty="0">
                <a:solidFill>
                  <a:prstClr val="white"/>
                </a:solidFill>
                <a:latin typeface="+mj-lt"/>
              </a:rPr>
              <a:t>10 - EMA report (G. Camoin</a:t>
            </a:r>
            <a:r>
              <a:rPr lang="fr-FR" sz="2000" dirty="0" smtClean="0">
                <a:solidFill>
                  <a:prstClr val="white"/>
                </a:solidFill>
                <a:latin typeface="+mj-lt"/>
              </a:rPr>
              <a:t>)</a:t>
            </a:r>
            <a:endParaRPr lang="fr-FR" sz="2000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594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ogo-ECORD.tif                                                 00000010 Catherine   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97083"/>
            <a:ext cx="1495778" cy="56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images_logo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528" y="6244852"/>
            <a:ext cx="1466448" cy="585877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grpSp>
        <p:nvGrpSpPr>
          <p:cNvPr id="4" name="Grouper 3"/>
          <p:cNvGrpSpPr/>
          <p:nvPr/>
        </p:nvGrpSpPr>
        <p:grpSpPr>
          <a:xfrm>
            <a:off x="170821" y="140735"/>
            <a:ext cx="8880837" cy="4066865"/>
            <a:chOff x="210936" y="1612749"/>
            <a:chExt cx="8880837" cy="4066865"/>
          </a:xfrm>
        </p:grpSpPr>
        <p:sp>
          <p:nvSpPr>
            <p:cNvPr id="16" name="Rectangle 15"/>
            <p:cNvSpPr/>
            <p:nvPr/>
          </p:nvSpPr>
          <p:spPr>
            <a:xfrm>
              <a:off x="219360" y="3908212"/>
              <a:ext cx="72014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i="1" dirty="0"/>
                <a:t>Science Party O</a:t>
              </a:r>
              <a:r>
                <a:rPr lang="en-GB" i="1" dirty="0" smtClean="0"/>
                <a:t>rganization, Membership </a:t>
              </a:r>
              <a:r>
                <a:rPr lang="en-GB" i="1" dirty="0"/>
                <a:t>and Access to </a:t>
              </a:r>
              <a:r>
                <a:rPr lang="en-GB" i="1" dirty="0" smtClean="0"/>
                <a:t>Samples</a:t>
              </a:r>
              <a:endParaRPr lang="fr-FR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0936" y="4514805"/>
              <a:ext cx="16365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dirty="0"/>
                <a:t>Core </a:t>
              </a:r>
              <a:r>
                <a:rPr lang="en-GB" i="1" dirty="0" err="1"/>
                <a:t>Curation</a:t>
              </a:r>
              <a:r>
                <a:rPr lang="en-GB" i="1" dirty="0"/>
                <a:t> </a:t>
              </a:r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8952" y="5148732"/>
              <a:ext cx="379210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i="1" dirty="0"/>
                <a:t>Sample and Data </a:t>
              </a:r>
              <a:r>
                <a:rPr lang="en-GB" i="1" dirty="0" smtClean="0"/>
                <a:t>Moratorium</a:t>
              </a:r>
              <a:endParaRPr lang="fr-FR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9360" y="3277346"/>
              <a:ext cx="52232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i="1" dirty="0"/>
                <a:t>Cruise Scheduling and </a:t>
              </a:r>
              <a:r>
                <a:rPr lang="en-GB" i="1" dirty="0" smtClean="0"/>
                <a:t>Shipboard Measurements</a:t>
              </a:r>
              <a:endParaRPr lang="fr-FR" dirty="0"/>
            </a:p>
          </p:txBody>
        </p:sp>
        <p:sp>
          <p:nvSpPr>
            <p:cNvPr id="21" name="Parenthèse fermante 20"/>
            <p:cNvSpPr/>
            <p:nvPr/>
          </p:nvSpPr>
          <p:spPr>
            <a:xfrm>
              <a:off x="7036150" y="1612749"/>
              <a:ext cx="290781" cy="4066865"/>
            </a:xfrm>
            <a:prstGeom prst="rightBracket">
              <a:avLst/>
            </a:prstGeom>
            <a:ln>
              <a:solidFill>
                <a:srgbClr val="FAFFA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AFFA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420848" y="3058347"/>
              <a:ext cx="1670925" cy="763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en-GB" i="1" dirty="0" smtClean="0">
                  <a:solidFill>
                    <a:srgbClr val="FAFFAF"/>
                  </a:solidFill>
                </a:rPr>
                <a:t>IODP/ECORD </a:t>
              </a:r>
            </a:p>
            <a:p>
              <a:pPr algn="ctr">
                <a:lnSpc>
                  <a:spcPts val="2660"/>
                </a:lnSpc>
              </a:pPr>
              <a:r>
                <a:rPr lang="en-GB" i="1" dirty="0" smtClean="0">
                  <a:solidFill>
                    <a:srgbClr val="FAFFAF"/>
                  </a:solidFill>
                </a:rPr>
                <a:t>rules</a:t>
              </a:r>
              <a:endParaRPr lang="en-GB" i="1" dirty="0">
                <a:solidFill>
                  <a:srgbClr val="FAFFAF"/>
                </a:solidFill>
              </a:endParaRPr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188755" y="140735"/>
            <a:ext cx="6938594" cy="1416064"/>
            <a:chOff x="99627" y="4709105"/>
            <a:chExt cx="6938594" cy="1416064"/>
          </a:xfrm>
        </p:grpSpPr>
        <p:sp>
          <p:nvSpPr>
            <p:cNvPr id="14" name="Rectangle 13"/>
            <p:cNvSpPr/>
            <p:nvPr/>
          </p:nvSpPr>
          <p:spPr>
            <a:xfrm>
              <a:off x="103376" y="4709105"/>
              <a:ext cx="3777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dirty="0"/>
                <a:t>Proposal Submission and Evaluation</a:t>
              </a:r>
              <a:endParaRPr lang="fr-F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9627" y="5755837"/>
              <a:ext cx="69385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i="1" dirty="0" smtClean="0"/>
                <a:t>Representatives of the IMAGES community at the PEP</a:t>
              </a:r>
              <a:endParaRPr lang="fr-FR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3376" y="5247341"/>
              <a:ext cx="19144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i="1" dirty="0" smtClean="0"/>
                <a:t>Publications</a:t>
              </a:r>
              <a:endParaRPr lang="fr-FR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66506" y="4415448"/>
            <a:ext cx="9036910" cy="1860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GB" i="1" dirty="0"/>
              <a:t>Site Survey </a:t>
            </a:r>
            <a:r>
              <a:rPr lang="en-GB" i="1" dirty="0" smtClean="0"/>
              <a:t>Data</a:t>
            </a:r>
            <a:endParaRPr lang="en-GB" dirty="0" smtClean="0"/>
          </a:p>
          <a:p>
            <a:pPr marL="742950" lvl="1" indent="-285750">
              <a:lnSpc>
                <a:spcPts val="2600"/>
              </a:lnSpc>
              <a:spcBef>
                <a:spcPts val="900"/>
              </a:spcBef>
              <a:buClr>
                <a:srgbClr val="FAFFAF"/>
              </a:buClr>
              <a:buFont typeface="Wingdings" charset="2"/>
              <a:buChar char="ü"/>
            </a:pPr>
            <a:r>
              <a:rPr lang="en-GB" dirty="0" smtClean="0"/>
              <a:t>	</a:t>
            </a:r>
            <a:r>
              <a:rPr lang="en-GB" sz="1600" i="1" dirty="0" smtClean="0">
                <a:solidFill>
                  <a:srgbClr val="FAFFAF"/>
                </a:solidFill>
              </a:rPr>
              <a:t>Site </a:t>
            </a:r>
            <a:r>
              <a:rPr lang="en-GB" sz="1600" i="1" dirty="0">
                <a:solidFill>
                  <a:srgbClr val="FAFFAF"/>
                </a:solidFill>
              </a:rPr>
              <a:t>survey data </a:t>
            </a:r>
            <a:r>
              <a:rPr lang="en-GB" sz="1600" i="1" dirty="0" smtClean="0">
                <a:solidFill>
                  <a:srgbClr val="FAFFAF"/>
                </a:solidFill>
              </a:rPr>
              <a:t>requirements minimal compared </a:t>
            </a:r>
            <a:r>
              <a:rPr lang="en-GB" sz="1600" i="1" dirty="0">
                <a:solidFill>
                  <a:srgbClr val="FAFFAF"/>
                </a:solidFill>
              </a:rPr>
              <a:t>to those needed to safely assess </a:t>
            </a:r>
            <a:r>
              <a:rPr lang="en-GB" sz="1600" i="1" dirty="0" smtClean="0">
                <a:solidFill>
                  <a:srgbClr val="FAFFAF"/>
                </a:solidFill>
              </a:rPr>
              <a:t>deeper 			targets (e.g. pair </a:t>
            </a:r>
            <a:r>
              <a:rPr lang="en-GB" sz="1600" i="1" dirty="0">
                <a:solidFill>
                  <a:srgbClr val="FAFFAF"/>
                </a:solidFill>
              </a:rPr>
              <a:t>of crossing lines, </a:t>
            </a:r>
            <a:r>
              <a:rPr lang="en-GB" sz="1600" i="1" dirty="0" smtClean="0">
                <a:solidFill>
                  <a:srgbClr val="FAFFAF"/>
                </a:solidFill>
              </a:rPr>
              <a:t>seismic quality </a:t>
            </a:r>
            <a:r>
              <a:rPr lang="en-GB" sz="1600" i="1" dirty="0">
                <a:solidFill>
                  <a:srgbClr val="FAFFAF"/>
                </a:solidFill>
              </a:rPr>
              <a:t>sufficient to image at </a:t>
            </a:r>
            <a:r>
              <a:rPr lang="en-GB" sz="1600" i="1" dirty="0" smtClean="0">
                <a:solidFill>
                  <a:srgbClr val="FAFFAF"/>
                </a:solidFill>
              </a:rPr>
              <a:t>least as </a:t>
            </a:r>
            <a:r>
              <a:rPr lang="en-GB" sz="1600" i="1" dirty="0">
                <a:solidFill>
                  <a:srgbClr val="FAFFAF"/>
                </a:solidFill>
              </a:rPr>
              <a:t>deep </a:t>
            </a:r>
            <a:endParaRPr lang="en-GB" sz="1600" i="1" dirty="0" smtClean="0">
              <a:solidFill>
                <a:srgbClr val="FAFFAF"/>
              </a:solidFill>
            </a:endParaRPr>
          </a:p>
          <a:p>
            <a:pPr lvl="1">
              <a:lnSpc>
                <a:spcPts val="2600"/>
              </a:lnSpc>
              <a:buClr>
                <a:srgbClr val="FAFFAF"/>
              </a:buClr>
            </a:pPr>
            <a:r>
              <a:rPr lang="en-GB" sz="1600" i="1" dirty="0">
                <a:solidFill>
                  <a:srgbClr val="FAFFAF"/>
                </a:solidFill>
              </a:rPr>
              <a:t>	</a:t>
            </a:r>
            <a:r>
              <a:rPr lang="en-GB" sz="1600" i="1" dirty="0" smtClean="0">
                <a:solidFill>
                  <a:srgbClr val="FAFFAF"/>
                </a:solidFill>
              </a:rPr>
              <a:t>	as the proposed </a:t>
            </a:r>
            <a:r>
              <a:rPr lang="en-GB" sz="1600" i="1" dirty="0">
                <a:solidFill>
                  <a:srgbClr val="FAFFAF"/>
                </a:solidFill>
              </a:rPr>
              <a:t>penetration, and a nearby </a:t>
            </a:r>
            <a:r>
              <a:rPr lang="en-GB" sz="1600" i="1" dirty="0" smtClean="0">
                <a:solidFill>
                  <a:srgbClr val="FAFFAF"/>
                </a:solidFill>
              </a:rPr>
              <a:t>core </a:t>
            </a:r>
            <a:r>
              <a:rPr lang="en-GB" sz="1600" i="1" dirty="0">
                <a:solidFill>
                  <a:srgbClr val="FAFFAF"/>
                </a:solidFill>
              </a:rPr>
              <a:t>to give some idea </a:t>
            </a:r>
            <a:r>
              <a:rPr lang="en-GB" sz="1600" i="1" dirty="0" smtClean="0">
                <a:solidFill>
                  <a:srgbClr val="FAFFAF"/>
                </a:solidFill>
              </a:rPr>
              <a:t>of </a:t>
            </a:r>
            <a:r>
              <a:rPr lang="en-GB" sz="1600" i="1" dirty="0">
                <a:solidFill>
                  <a:srgbClr val="FAFFAF"/>
                </a:solidFill>
              </a:rPr>
              <a:t>the </a:t>
            </a:r>
            <a:r>
              <a:rPr lang="en-GB" sz="1600" i="1" dirty="0" smtClean="0">
                <a:solidFill>
                  <a:srgbClr val="FAFFAF"/>
                </a:solidFill>
              </a:rPr>
              <a:t>surface </a:t>
            </a:r>
          </a:p>
          <a:p>
            <a:pPr lvl="1">
              <a:lnSpc>
                <a:spcPts val="2600"/>
              </a:lnSpc>
              <a:buClr>
                <a:srgbClr val="FAFFAF"/>
              </a:buClr>
            </a:pPr>
            <a:r>
              <a:rPr lang="en-GB" sz="1600" i="1" dirty="0">
                <a:solidFill>
                  <a:srgbClr val="FAFFAF"/>
                </a:solidFill>
              </a:rPr>
              <a:t>	</a:t>
            </a:r>
            <a:r>
              <a:rPr lang="en-GB" sz="1600" i="1" dirty="0" smtClean="0">
                <a:solidFill>
                  <a:srgbClr val="FAFFAF"/>
                </a:solidFill>
              </a:rPr>
              <a:t>	sediment properties).</a:t>
            </a:r>
            <a:endParaRPr lang="fr-FR" sz="1600" i="1" dirty="0">
              <a:solidFill>
                <a:srgbClr val="FAFF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6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ogo-ECORD.tif                                                 00000010 Catherine   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97083"/>
            <a:ext cx="1495778" cy="56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1422183" y="-44619"/>
            <a:ext cx="6460422" cy="40011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latin typeface="Candara"/>
                <a:cs typeface="Candara"/>
              </a:rPr>
              <a:t>ECORD in the New Programme – Partnership with Industry</a:t>
            </a:r>
            <a:endParaRPr lang="en-GB" sz="2000" b="1" i="1" dirty="0">
              <a:latin typeface="Candara"/>
              <a:cs typeface="Canda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11362" y="672841"/>
            <a:ext cx="5131780" cy="1691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ts val="3160"/>
              </a:lnSpc>
              <a:buFont typeface="Wingdings" charset="2"/>
              <a:buChar char="²"/>
              <a:defRPr/>
            </a:pPr>
            <a:r>
              <a:rPr lang="en-GB" dirty="0"/>
              <a:t>Contracting </a:t>
            </a:r>
            <a:r>
              <a:rPr lang="en-GB" dirty="0" smtClean="0"/>
              <a:t>– back</a:t>
            </a:r>
            <a:r>
              <a:rPr lang="en-GB" dirty="0"/>
              <a:t>-to-</a:t>
            </a:r>
            <a:r>
              <a:rPr lang="en-GB" dirty="0" smtClean="0"/>
              <a:t>back expeditions</a:t>
            </a:r>
          </a:p>
          <a:p>
            <a:pPr marL="742950" lvl="1" indent="-285750">
              <a:lnSpc>
                <a:spcPts val="3160"/>
              </a:lnSpc>
              <a:buFont typeface="Wingdings" charset="2"/>
              <a:buChar char="²"/>
              <a:defRPr/>
            </a:pPr>
            <a:r>
              <a:rPr lang="en-GB" dirty="0" smtClean="0"/>
              <a:t>CPPs</a:t>
            </a:r>
          </a:p>
          <a:p>
            <a:pPr marL="742950" lvl="1" indent="-285750">
              <a:lnSpc>
                <a:spcPts val="3160"/>
              </a:lnSpc>
              <a:buFont typeface="Wingdings" charset="2"/>
              <a:buChar char="²"/>
              <a:defRPr/>
            </a:pPr>
            <a:r>
              <a:rPr lang="en-GB" dirty="0" smtClean="0"/>
              <a:t>Co-funded expeditions</a:t>
            </a:r>
          </a:p>
          <a:p>
            <a:pPr marL="742950" lvl="1" indent="-285750">
              <a:lnSpc>
                <a:spcPts val="3160"/>
              </a:lnSpc>
              <a:buFont typeface="Wingdings" charset="2"/>
              <a:buChar char="²"/>
              <a:defRPr/>
            </a:pPr>
            <a:r>
              <a:rPr lang="en-GB" dirty="0" smtClean="0"/>
              <a:t>Shared resources</a:t>
            </a:r>
          </a:p>
        </p:txBody>
      </p:sp>
      <p:pic>
        <p:nvPicPr>
          <p:cNvPr id="13" name="Picture 5" descr="ACEX_master_with_AO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022" y="444180"/>
            <a:ext cx="4173284" cy="4181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6" descr="ACEX_master_with_AO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6100" y="4762638"/>
            <a:ext cx="2772681" cy="1753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5" name="ZoneTexte 14"/>
          <p:cNvSpPr txBox="1"/>
          <p:nvPr/>
        </p:nvSpPr>
        <p:spPr>
          <a:xfrm>
            <a:off x="44552" y="2851587"/>
            <a:ext cx="5037619" cy="331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ECORD ILP :</a:t>
            </a:r>
          </a:p>
          <a:p>
            <a:endParaRPr lang="fr-FR" dirty="0" smtClean="0"/>
          </a:p>
          <a:p>
            <a:pPr>
              <a:lnSpc>
                <a:spcPts val="2820"/>
              </a:lnSpc>
            </a:pPr>
            <a:r>
              <a:rPr lang="fr-FR" sz="1600" dirty="0" smtClean="0"/>
              <a:t>&gt; Link </a:t>
            </a:r>
            <a:r>
              <a:rPr lang="fr-FR" sz="1600" dirty="0" err="1"/>
              <a:t>between</a:t>
            </a:r>
            <a:r>
              <a:rPr lang="fr-FR" sz="1600" dirty="0"/>
              <a:t> </a:t>
            </a:r>
            <a:r>
              <a:rPr lang="fr-FR" sz="1600" dirty="0" err="1"/>
              <a:t>academia</a:t>
            </a:r>
            <a:r>
              <a:rPr lang="fr-FR" sz="1600" dirty="0"/>
              <a:t> and </a:t>
            </a:r>
            <a:r>
              <a:rPr lang="fr-FR" sz="1600" dirty="0" err="1"/>
              <a:t>industry</a:t>
            </a:r>
            <a:r>
              <a:rPr lang="fr-FR" sz="1600" dirty="0"/>
              <a:t> to </a:t>
            </a:r>
            <a:r>
              <a:rPr lang="fr-FR" sz="1600" dirty="0" err="1"/>
              <a:t>facilitate</a:t>
            </a:r>
            <a:r>
              <a:rPr lang="fr-FR" sz="1600" dirty="0"/>
              <a:t> </a:t>
            </a:r>
            <a:endParaRPr lang="fr-FR" sz="1600" dirty="0" smtClean="0"/>
          </a:p>
          <a:p>
            <a:pPr>
              <a:lnSpc>
                <a:spcPts val="2820"/>
              </a:lnSpc>
            </a:pPr>
            <a:r>
              <a:rPr lang="fr-FR" sz="1600" dirty="0"/>
              <a:t>	</a:t>
            </a:r>
            <a:r>
              <a:rPr lang="fr-FR" sz="1600" dirty="0" smtClean="0"/>
              <a:t>the </a:t>
            </a:r>
            <a:r>
              <a:rPr lang="fr-FR" sz="1600" dirty="0" err="1"/>
              <a:t>development</a:t>
            </a:r>
            <a:r>
              <a:rPr lang="fr-FR" sz="1600" dirty="0"/>
              <a:t> of joint </a:t>
            </a:r>
            <a:r>
              <a:rPr lang="fr-FR" sz="1600" dirty="0" err="1"/>
              <a:t>academic</a:t>
            </a:r>
            <a:r>
              <a:rPr lang="fr-FR" sz="1600" dirty="0"/>
              <a:t> and </a:t>
            </a:r>
            <a:r>
              <a:rPr lang="fr-FR" sz="1600" dirty="0" err="1"/>
              <a:t>industry</a:t>
            </a:r>
            <a:r>
              <a:rPr lang="fr-FR" sz="1600" dirty="0"/>
              <a:t> </a:t>
            </a:r>
          </a:p>
          <a:p>
            <a:pPr>
              <a:lnSpc>
                <a:spcPts val="2820"/>
              </a:lnSpc>
            </a:pPr>
            <a:r>
              <a:rPr lang="fr-FR" sz="1600" dirty="0"/>
              <a:t>	</a:t>
            </a:r>
            <a:r>
              <a:rPr lang="fr-FR" sz="1600" dirty="0" err="1"/>
              <a:t>drilling</a:t>
            </a:r>
            <a:r>
              <a:rPr lang="fr-FR" sz="1600" dirty="0"/>
              <a:t> </a:t>
            </a:r>
            <a:r>
              <a:rPr lang="fr-FR" sz="1600" dirty="0" err="1"/>
              <a:t>proposals</a:t>
            </a:r>
            <a:r>
              <a:rPr lang="fr-FR" sz="1600" dirty="0"/>
              <a:t> </a:t>
            </a:r>
            <a:r>
              <a:rPr lang="fr-FR" sz="1600" dirty="0" err="1"/>
              <a:t>from</a:t>
            </a:r>
            <a:r>
              <a:rPr lang="fr-FR" sz="1600" dirty="0"/>
              <a:t> the ECORD countries.</a:t>
            </a:r>
          </a:p>
          <a:p>
            <a:endParaRPr lang="fr-FR" dirty="0" smtClean="0"/>
          </a:p>
          <a:p>
            <a:r>
              <a:rPr lang="fr-FR" sz="1600" i="1" dirty="0" err="1" smtClean="0"/>
              <a:t>Companies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involved</a:t>
            </a:r>
            <a:r>
              <a:rPr lang="fr-FR" sz="1600" i="1" dirty="0" smtClean="0"/>
              <a:t> : SHELL, TOTAL, EXXON-MOBIL, </a:t>
            </a:r>
          </a:p>
          <a:p>
            <a:r>
              <a:rPr lang="fr-FR" sz="1600" i="1" dirty="0"/>
              <a:t>	</a:t>
            </a:r>
            <a:r>
              <a:rPr lang="fr-FR" sz="1600" i="1" dirty="0" smtClean="0"/>
              <a:t>BP, Robertson </a:t>
            </a:r>
            <a:r>
              <a:rPr lang="fr-FR" sz="1600" i="1" dirty="0" err="1" smtClean="0"/>
              <a:t>Res</a:t>
            </a:r>
            <a:r>
              <a:rPr lang="fr-FR" sz="1600" i="1" dirty="0" smtClean="0"/>
              <a:t>. Int. Ltd, </a:t>
            </a:r>
            <a:r>
              <a:rPr lang="fr-FR" sz="1600" i="1" dirty="0" err="1" smtClean="0"/>
              <a:t>ConocoPhillips</a:t>
            </a:r>
            <a:r>
              <a:rPr lang="fr-FR" sz="1600" i="1" dirty="0" smtClean="0"/>
              <a:t>,</a:t>
            </a:r>
          </a:p>
          <a:p>
            <a:r>
              <a:rPr lang="fr-FR" sz="1600" i="1" dirty="0"/>
              <a:t>	</a:t>
            </a:r>
            <a:r>
              <a:rPr lang="fr-FR" sz="1600" i="1" dirty="0" smtClean="0"/>
              <a:t>BHP </a:t>
            </a:r>
            <a:r>
              <a:rPr lang="fr-FR" sz="1600" i="1" dirty="0"/>
              <a:t>Billiton </a:t>
            </a:r>
            <a:r>
              <a:rPr lang="fr-FR" sz="1600" i="1" dirty="0" err="1" smtClean="0"/>
              <a:t>Petrol</a:t>
            </a:r>
            <a:r>
              <a:rPr lang="fr-FR" sz="1600" i="1" dirty="0" smtClean="0"/>
              <a:t>., </a:t>
            </a:r>
            <a:r>
              <a:rPr lang="fr-FR" sz="1600" i="1" dirty="0" err="1" smtClean="0"/>
              <a:t>Badley</a:t>
            </a:r>
            <a:r>
              <a:rPr lang="fr-FR" sz="1600" i="1" dirty="0" smtClean="0"/>
              <a:t> </a:t>
            </a:r>
            <a:r>
              <a:rPr lang="fr-FR" sz="1600" i="1" dirty="0" err="1"/>
              <a:t>Geoscience</a:t>
            </a:r>
            <a:r>
              <a:rPr lang="fr-FR" sz="1600" i="1" dirty="0"/>
              <a:t> </a:t>
            </a:r>
            <a:r>
              <a:rPr lang="fr-FR" sz="1600" i="1" dirty="0" smtClean="0"/>
              <a:t>Ltd</a:t>
            </a:r>
          </a:p>
          <a:p>
            <a:endParaRPr lang="fr-FR" sz="1600" i="1" dirty="0" smtClean="0"/>
          </a:p>
          <a:p>
            <a:r>
              <a:rPr lang="fr-FR" sz="1600" i="1" dirty="0" err="1" smtClean="0"/>
              <a:t>Companies</a:t>
            </a:r>
            <a:r>
              <a:rPr lang="fr-FR" sz="1600" i="1" dirty="0" smtClean="0"/>
              <a:t> to </a:t>
            </a:r>
            <a:r>
              <a:rPr lang="fr-FR" sz="1600" i="1" dirty="0" err="1" smtClean="0"/>
              <a:t>be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involved</a:t>
            </a:r>
            <a:r>
              <a:rPr lang="fr-FR" sz="1600" i="1" dirty="0" smtClean="0"/>
              <a:t> : Norsk Hydro, </a:t>
            </a:r>
            <a:r>
              <a:rPr lang="fr-FR" sz="1600" i="1" dirty="0" err="1" smtClean="0"/>
              <a:t>Statoil</a:t>
            </a:r>
            <a:endParaRPr lang="fr-FR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586426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cord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6080" cy="620395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124345" y="0"/>
            <a:ext cx="5019655" cy="76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fr-FR" sz="2000" dirty="0" smtClean="0">
                <a:latin typeface="+mj-lt"/>
              </a:rPr>
              <a:t>21 – ECORD budget FY 12 and FY 13</a:t>
            </a:r>
          </a:p>
          <a:p>
            <a:pPr algn="ctr">
              <a:lnSpc>
                <a:spcPts val="2660"/>
              </a:lnSpc>
            </a:pPr>
            <a:r>
              <a:rPr lang="fr-FR" sz="2000" dirty="0" smtClean="0">
                <a:latin typeface="+mj-lt"/>
              </a:rPr>
              <a:t>(G. Camoin)</a:t>
            </a:r>
            <a:endParaRPr lang="fr-FR" sz="2000" dirty="0">
              <a:latin typeface="+mj-lt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640511"/>
              </p:ext>
            </p:extLst>
          </p:nvPr>
        </p:nvGraphicFramePr>
        <p:xfrm>
          <a:off x="487647" y="1101127"/>
          <a:ext cx="3852763" cy="5208321"/>
        </p:xfrm>
        <a:graphic>
          <a:graphicData uri="http://schemas.openxmlformats.org/drawingml/2006/table">
            <a:tbl>
              <a:tblPr/>
              <a:tblGrid>
                <a:gridCol w="1625384"/>
                <a:gridCol w="109520"/>
                <a:gridCol w="1034269"/>
                <a:gridCol w="1083590"/>
              </a:tblGrid>
              <a:tr h="3857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ECORD FY 12 budget</a:t>
                      </a:r>
                    </a:p>
                  </a:txBody>
                  <a:tcPr marL="11124" marR="11124" marT="11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0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0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$US</a:t>
                      </a:r>
                    </a:p>
                  </a:txBody>
                  <a:tcPr marL="11124" marR="11124" marT="11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Inc.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Exp.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90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11 balance</a:t>
                      </a:r>
                    </a:p>
                  </a:txBody>
                  <a:tcPr marL="11124" marR="11124" marT="11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8 256 907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90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11 Spain (1)</a:t>
                      </a:r>
                    </a:p>
                  </a:txBody>
                  <a:tcPr marL="11124" marR="11124" marT="11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762 000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90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Interests</a:t>
                      </a:r>
                    </a:p>
                  </a:txBody>
                  <a:tcPr marL="11124" marR="11124" marT="11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301 250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90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12 contributions</a:t>
                      </a:r>
                    </a:p>
                  </a:txBody>
                  <a:tcPr marL="11124" marR="11124" marT="11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21 087 983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0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57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ESO unpaid invoices FY 11</a:t>
                      </a:r>
                    </a:p>
                  </a:txBody>
                  <a:tcPr marL="11124" marR="11124" marT="11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515 000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90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ESO (2)</a:t>
                      </a:r>
                    </a:p>
                  </a:txBody>
                  <a:tcPr marL="11124" marR="11124" marT="11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12 263 336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90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SOCs to NSF (3)</a:t>
                      </a:r>
                    </a:p>
                  </a:txBody>
                  <a:tcPr marL="11124" marR="11124" marT="11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13 837 361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90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ESSAC</a:t>
                      </a:r>
                    </a:p>
                  </a:txBody>
                  <a:tcPr marL="11124" marR="11124" marT="11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454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90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EMA</a:t>
                      </a:r>
                    </a:p>
                  </a:txBody>
                  <a:tcPr marL="11124" marR="11124" marT="11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311 139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90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Magellan + </a:t>
                      </a:r>
                    </a:p>
                  </a:txBody>
                  <a:tcPr marL="11124" marR="11124" marT="11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65 768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90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 charges</a:t>
                      </a:r>
                    </a:p>
                  </a:txBody>
                  <a:tcPr marL="11124" marR="11124" marT="11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90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1124" marR="11124" marT="11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30 408 140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529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90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12 balance</a:t>
                      </a:r>
                    </a:p>
                  </a:txBody>
                  <a:tcPr marL="11124" marR="11124" marT="11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611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0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9718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 Not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24" marR="11124" marT="11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2997"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(2) 9 199 518 (POCs) + 2 962 639 (SOCs)</a:t>
                      </a:r>
                    </a:p>
                  </a:txBody>
                  <a:tcPr marL="11124" marR="11124" marT="11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53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(3) 16 800 000 - 2 962 639 (SOCs for ESO)</a:t>
                      </a:r>
                    </a:p>
                  </a:txBody>
                  <a:tcPr marL="11124" marR="11124" marT="11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5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Exchange rate  = 1.31154</a:t>
                      </a:r>
                    </a:p>
                  </a:txBody>
                  <a:tcPr marL="11124" marR="11124" marT="11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124" marR="11124" marT="1112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774"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Amounts</a:t>
                      </a:r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€ are </a:t>
                      </a:r>
                      <a:r>
                        <a:rPr lang="fr-F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subjected</a:t>
                      </a:r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 exchange rate fluctuations</a:t>
                      </a:r>
                    </a:p>
                  </a:txBody>
                  <a:tcPr marL="11124" marR="11124" marT="111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2339006" y="475711"/>
            <a:ext cx="753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prstClr val="white"/>
                </a:solidFill>
                <a:latin typeface="Calibri"/>
              </a:rPr>
              <a:t>FY 12 </a:t>
            </a: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5329225" y="1109968"/>
            <a:ext cx="2913914" cy="5325363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483239"/>
              </p:ext>
            </p:extLst>
          </p:nvPr>
        </p:nvGraphicFramePr>
        <p:xfrm>
          <a:off x="5328699" y="1109968"/>
          <a:ext cx="2914440" cy="5325363"/>
        </p:xfrm>
        <a:graphic>
          <a:graphicData uri="http://schemas.openxmlformats.org/drawingml/2006/table">
            <a:tbl>
              <a:tblPr/>
              <a:tblGrid>
                <a:gridCol w="1884882"/>
                <a:gridCol w="1029558"/>
              </a:tblGrid>
              <a:tr h="4218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ECORD FY 12 contributions</a:t>
                      </a:r>
                    </a:p>
                  </a:txBody>
                  <a:tcPr marL="10068" marR="10068" marT="10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910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$US</a:t>
                      </a:r>
                    </a:p>
                  </a:txBody>
                  <a:tcPr marL="10068" marR="10068" marT="100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Austria (FWF)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49 976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891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Austria (ÖAW)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50 000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91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Belgium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32 890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Canada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500 000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891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Denmark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170 000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891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Finland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66 356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91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5 288 516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91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Germany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5 600 000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91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Iceland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30 000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891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Ireland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131 580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891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Italy-CNR 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99 977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91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Netherlands -NWO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387 985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91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Norway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1 099 977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91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Poland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30 000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91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Portugal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95 469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891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Spain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762 000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Sweden (VR)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527 977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91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Switzerland (SNF)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565 280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91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5 600 000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91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21 087 983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7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68" marR="10068" marT="100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68" marR="10068" marT="100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Signed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91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Signed, not paid*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891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signed*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68" marR="10068" marT="10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 of June 2nd, 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068" marR="10068" marT="100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068" marR="10068" marT="100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248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cord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6080" cy="620395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124345" y="0"/>
            <a:ext cx="5019655" cy="76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fr-FR" sz="2000" dirty="0" smtClean="0">
                <a:latin typeface="+mj-lt"/>
              </a:rPr>
              <a:t>21 – ECORD budget FY 12 and FY 13</a:t>
            </a:r>
          </a:p>
          <a:p>
            <a:pPr algn="ctr">
              <a:lnSpc>
                <a:spcPts val="2660"/>
              </a:lnSpc>
            </a:pPr>
            <a:r>
              <a:rPr lang="fr-FR" sz="2000" dirty="0" smtClean="0">
                <a:latin typeface="+mj-lt"/>
              </a:rPr>
              <a:t>(G. Camoin)</a:t>
            </a:r>
            <a:endParaRPr lang="fr-FR" sz="2000" dirty="0">
              <a:latin typeface="+mj-lt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91987"/>
              </p:ext>
            </p:extLst>
          </p:nvPr>
        </p:nvGraphicFramePr>
        <p:xfrm>
          <a:off x="5641037" y="1203753"/>
          <a:ext cx="2493219" cy="4936500"/>
        </p:xfrm>
        <a:graphic>
          <a:graphicData uri="http://schemas.openxmlformats.org/drawingml/2006/table">
            <a:tbl>
              <a:tblPr/>
              <a:tblGrid>
                <a:gridCol w="1438943"/>
                <a:gridCol w="1054276"/>
              </a:tblGrid>
              <a:tr h="2178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ECORD FY 13 contributions</a:t>
                      </a:r>
                    </a:p>
                  </a:txBody>
                  <a:tcPr marL="12126" marR="12126" marT="12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968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$US</a:t>
                      </a:r>
                    </a:p>
                  </a:txBody>
                  <a:tcPr marL="12126" marR="12126" marT="121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Austria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(FWF)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50 000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Austria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(ÖAW)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50 000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Belgium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30 000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Canada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500 000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Denmark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170 000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Finland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66 380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5 600 000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Germany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5 600 000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Iceland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30 000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Ireland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140 000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30 000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Italy-CNR 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100 000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Netherlands -NWO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400 000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Norway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1 100 000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Poland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30 000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Portugal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90 000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Spain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762 000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Sweden (VR)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528 000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Switzerland (SNF)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560 000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5 600 000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7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21 406 380</a:t>
                      </a:r>
                    </a:p>
                  </a:txBody>
                  <a:tcPr marL="12126" marR="12126" marT="12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857901"/>
              </p:ext>
            </p:extLst>
          </p:nvPr>
        </p:nvGraphicFramePr>
        <p:xfrm>
          <a:off x="619297" y="1210800"/>
          <a:ext cx="3697000" cy="4897704"/>
        </p:xfrm>
        <a:graphic>
          <a:graphicData uri="http://schemas.openxmlformats.org/drawingml/2006/table">
            <a:tbl>
              <a:tblPr/>
              <a:tblGrid>
                <a:gridCol w="1621225"/>
                <a:gridCol w="1090918"/>
                <a:gridCol w="984857"/>
              </a:tblGrid>
              <a:tr h="27092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ECORD FY 13 budget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9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9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$US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709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12 balance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611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7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13 contributions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21 406 380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9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9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ESO (SOCs)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2 524 041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709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SOCs to NSF (1)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14 275 959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709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ESSAC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210 000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709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147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Magellan +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65 768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147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587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991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630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709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13 balance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957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550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9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94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 16 800 000 - 2 524 041 (SOCs for ESO)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18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Exchange rate  = 1.31154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18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Amounts</a:t>
                      </a:r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€ are </a:t>
                      </a:r>
                      <a:r>
                        <a:rPr lang="fr-F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subjected</a:t>
                      </a:r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 exchange rate fluctuations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339006" y="475711"/>
            <a:ext cx="753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prstClr val="white"/>
                </a:solidFill>
                <a:latin typeface="Calibri"/>
              </a:rPr>
              <a:t>FY </a:t>
            </a:r>
            <a:r>
              <a:rPr lang="fr-FR" sz="2000" b="1" dirty="0" smtClean="0">
                <a:solidFill>
                  <a:prstClr val="white"/>
                </a:solidFill>
                <a:latin typeface="Calibri"/>
              </a:rPr>
              <a:t>13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8917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2886"/>
            <a:ext cx="8534400" cy="6324600"/>
          </a:xfrm>
        </p:spPr>
        <p:txBody>
          <a:bodyPr/>
          <a:lstStyle/>
          <a:p>
            <a:r>
              <a:rPr lang="fr-FR" sz="2800" dirty="0">
                <a:latin typeface="Helvetica" charset="0"/>
              </a:rPr>
              <a:t>ECORD Budget - Exhibition </a:t>
            </a:r>
            <a:r>
              <a:rPr lang="fr-FR" sz="2800" dirty="0" err="1">
                <a:latin typeface="Helvetica" charset="0"/>
              </a:rPr>
              <a:t>Booths</a:t>
            </a:r>
            <a:endParaRPr lang="fr-FR" sz="2800" dirty="0">
              <a:latin typeface="Helvetica" charset="0"/>
            </a:endParaRPr>
          </a:p>
        </p:txBody>
      </p:sp>
      <p:graphicFrame>
        <p:nvGraphicFramePr>
          <p:cNvPr id="2661" name="Group 6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918795"/>
              </p:ext>
            </p:extLst>
          </p:nvPr>
        </p:nvGraphicFramePr>
        <p:xfrm>
          <a:off x="609600" y="838200"/>
          <a:ext cx="8229600" cy="2054669"/>
        </p:xfrm>
        <a:graphic>
          <a:graphicData uri="http://schemas.openxmlformats.org/drawingml/2006/table">
            <a:tbl>
              <a:tblPr/>
              <a:tblGrid>
                <a:gridCol w="3124200"/>
                <a:gridCol w="838200"/>
                <a:gridCol w="1295400"/>
                <a:gridCol w="1676400"/>
                <a:gridCol w="1295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Exhibition Booth FY2012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Geneva" charset="0"/>
                        </a:rPr>
                        <a:t>sqm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IODP-MI funded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(rental)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ECORD funded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(amenities)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Total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EGU 2012, 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Geneva" charset="0"/>
                        </a:rPr>
                        <a:t>Vienna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Geneva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Geneva" charset="0"/>
                        </a:rPr>
                        <a:t>18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Geneva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9,240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1,870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11,110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Goldschmidt 2012, Montréal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(Goldschmidt 2011, Prague)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740 </a:t>
                      </a:r>
                      <a:r>
                        <a:rPr kumimoji="0" 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(2,700)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330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(820)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1,070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(3,520)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0" name="Text Box 512"/>
          <p:cNvSpPr txBox="1">
            <a:spLocks noChangeArrowheads="1"/>
          </p:cNvSpPr>
          <p:nvPr/>
        </p:nvSpPr>
        <p:spPr bwMode="auto">
          <a:xfrm>
            <a:off x="325084" y="2920208"/>
            <a:ext cx="8686800" cy="80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fr-FR" dirty="0"/>
              <a:t>On May 9, 2012, IODP-MI has </a:t>
            </a:r>
            <a:r>
              <a:rPr lang="fr-FR" dirty="0" err="1"/>
              <a:t>announced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not </a:t>
            </a:r>
            <a:r>
              <a:rPr lang="fr-FR" dirty="0" err="1"/>
              <a:t>be</a:t>
            </a:r>
            <a:r>
              <a:rPr lang="fr-FR" dirty="0"/>
              <a:t> able to continue to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smtClean="0"/>
              <a:t>		</a:t>
            </a:r>
            <a:r>
              <a:rPr lang="fr-FR" dirty="0" err="1" smtClean="0"/>
              <a:t>costs</a:t>
            </a:r>
            <a:r>
              <a:rPr lang="fr-FR" dirty="0" smtClean="0"/>
              <a:t> </a:t>
            </a:r>
            <a:r>
              <a:rPr lang="fr-FR" dirty="0"/>
              <a:t>for IODP </a:t>
            </a:r>
            <a:r>
              <a:rPr lang="fr-FR" dirty="0" err="1"/>
              <a:t>booths</a:t>
            </a:r>
            <a:r>
              <a:rPr lang="fr-FR" dirty="0"/>
              <a:t> </a:t>
            </a:r>
            <a:r>
              <a:rPr lang="fr-FR" dirty="0" err="1"/>
              <a:t>organised</a:t>
            </a:r>
            <a:r>
              <a:rPr lang="fr-FR" dirty="0"/>
              <a:t> in ECORD countries on FY13.</a:t>
            </a:r>
          </a:p>
        </p:txBody>
      </p:sp>
      <p:graphicFrame>
        <p:nvGraphicFramePr>
          <p:cNvPr id="2660" name="Group 6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471924"/>
              </p:ext>
            </p:extLst>
          </p:nvPr>
        </p:nvGraphicFramePr>
        <p:xfrm>
          <a:off x="609600" y="3886200"/>
          <a:ext cx="8305800" cy="2914205"/>
        </p:xfrm>
        <a:graphic>
          <a:graphicData uri="http://schemas.openxmlformats.org/drawingml/2006/table">
            <a:tbl>
              <a:tblPr/>
              <a:tblGrid>
                <a:gridCol w="3124200"/>
                <a:gridCol w="838200"/>
                <a:gridCol w="1295400"/>
                <a:gridCol w="1676400"/>
                <a:gridCol w="13716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Exhibition Booth FY2013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Geneva" charset="0"/>
                        </a:rPr>
                        <a:t>sqm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IODP-MI </a:t>
                      </a: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funded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(€)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rental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ECORD </a:t>
                      </a: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funded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(€)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amenities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Additionalrequested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funding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EGU 2013, 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Geneva" charset="0"/>
                        </a:rPr>
                        <a:t>Vienna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Genev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Geneva" charset="0"/>
                        </a:rPr>
                        <a:t>18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Genev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9,240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EGU 2013, Vienna (ICDP)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6,160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Goldschmidt 2013, Florence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fr-FR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estimated</a:t>
                      </a:r>
                      <a:r>
                        <a:rPr kumimoji="0" lang="fr-F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r-FR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cost</a:t>
                      </a:r>
                      <a:r>
                        <a:rPr kumimoji="0" lang="fr-F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1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1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2,700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Total </a:t>
                      </a: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requested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FY2013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11,940 - 8,860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63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8600"/>
            <a:ext cx="8534400" cy="6324600"/>
          </a:xfrm>
        </p:spPr>
        <p:txBody>
          <a:bodyPr/>
          <a:lstStyle/>
          <a:p>
            <a:r>
              <a:rPr lang="fr-FR" sz="2800" dirty="0">
                <a:solidFill>
                  <a:srgbClr val="FFFFFF"/>
                </a:solidFill>
                <a:latin typeface="Helvetica" charset="0"/>
              </a:rPr>
              <a:t>ECORD Budget - Exhibition </a:t>
            </a:r>
            <a:r>
              <a:rPr lang="fr-FR" sz="2800" dirty="0" err="1">
                <a:solidFill>
                  <a:srgbClr val="FFFFFF"/>
                </a:solidFill>
                <a:latin typeface="Helvetica" charset="0"/>
              </a:rPr>
              <a:t>Booths</a:t>
            </a:r>
            <a:endParaRPr lang="fr-FR" sz="2800" dirty="0">
              <a:solidFill>
                <a:srgbClr val="FFFFFF"/>
              </a:solidFill>
              <a:latin typeface="Helvetica" charset="0"/>
            </a:endParaRPr>
          </a:p>
        </p:txBody>
      </p:sp>
      <p:graphicFrame>
        <p:nvGraphicFramePr>
          <p:cNvPr id="6235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335730"/>
              </p:ext>
            </p:extLst>
          </p:nvPr>
        </p:nvGraphicFramePr>
        <p:xfrm>
          <a:off x="665516" y="1334041"/>
          <a:ext cx="7924800" cy="2432304"/>
        </p:xfrm>
        <a:graphic>
          <a:graphicData uri="http://schemas.openxmlformats.org/drawingml/2006/table">
            <a:tbl>
              <a:tblPr/>
              <a:tblGrid>
                <a:gridCol w="3581400"/>
                <a:gridCol w="914400"/>
                <a:gridCol w="1447800"/>
                <a:gridCol w="1981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Exhibition Booth FY2014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Geneva" charset="0"/>
                        </a:rPr>
                        <a:t>sqm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IODP-MI funded (€)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ECORD funded (€)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EGU 2014, 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Geneva" charset="0"/>
                        </a:rPr>
                        <a:t>Vienna (April 2014)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Geneva" charset="0"/>
                        </a:rPr>
                        <a:t>(estimated)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Geneva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Geneva" charset="0"/>
                        </a:rPr>
                        <a:t>18 -12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Geneva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9,240 - 6,160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3P </a:t>
                      </a: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Arctic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Stavenger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(</a:t>
                      </a: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October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13)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3,300</a:t>
                      </a:r>
                      <a:endParaRPr kumimoji="0" lang="fr-FR" sz="1800" b="0" i="1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Total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12,540 - 9,460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270791"/>
              </p:ext>
            </p:extLst>
          </p:nvPr>
        </p:nvGraphicFramePr>
        <p:xfrm>
          <a:off x="649540" y="4808843"/>
          <a:ext cx="8043434" cy="1245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Document" r:id="rId4" imgW="5905500" imgH="914400" progId="Word.Document.12">
                  <p:embed/>
                </p:oleObj>
              </mc:Choice>
              <mc:Fallback>
                <p:oleObj name="Document" r:id="rId4" imgW="5905500" imgH="91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9540" y="4808843"/>
                        <a:ext cx="8043434" cy="1245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340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ogo-ECORD.tif                                                 00000010 Catherine   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95778" cy="56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37362" y="1246399"/>
            <a:ext cx="6136406" cy="480229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78186"/>
              </p:ext>
            </p:extLst>
          </p:nvPr>
        </p:nvGraphicFramePr>
        <p:xfrm>
          <a:off x="1537362" y="1246399"/>
          <a:ext cx="6136406" cy="5005422"/>
        </p:xfrm>
        <a:graphic>
          <a:graphicData uri="http://schemas.openxmlformats.org/drawingml/2006/table">
            <a:tbl>
              <a:tblPr/>
              <a:tblGrid>
                <a:gridCol w="2419175"/>
                <a:gridCol w="756031"/>
                <a:gridCol w="320193"/>
                <a:gridCol w="216239"/>
                <a:gridCol w="1212384"/>
                <a:gridCol w="1212384"/>
              </a:tblGrid>
              <a:tr h="753551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j-lt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21.4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20.0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18.0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30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j-lt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30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JR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funding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j-lt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7.0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7.0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7.0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30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EMA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+ESSAC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0.6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0.6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0.6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58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BCR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j-lt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0.35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0.35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0.35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58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Publications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j-lt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0.15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0.15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0.15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58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j-lt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43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ECORD/</a:t>
                      </a: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Japan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 interactions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j-lt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0.1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0.1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0.1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30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Total </a:t>
                      </a: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fixed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costs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j-lt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8.2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8.2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8.2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39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j-lt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fr-FR" sz="1600" b="0">
                        <a:solidFill>
                          <a:srgbClr val="000090"/>
                        </a:solidFill>
                        <a:latin typeface="Candara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316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Annual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 budget for ESO (</a:t>
                      </a: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1,2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)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j-lt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13.20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11.80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9.80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302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j-lt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j-lt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302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(1) </a:t>
                      </a:r>
                      <a:r>
                        <a:rPr kumimoji="0" lang="fr-FR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I</a:t>
                      </a:r>
                      <a:r>
                        <a:rPr kumimoji="0" lang="fr-FR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ncluding</a:t>
                      </a: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 </a:t>
                      </a:r>
                      <a:r>
                        <a:rPr kumimoji="0" lang="fr-FR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technological</a:t>
                      </a:r>
                      <a:r>
                        <a:rPr kumimoji="0" lang="fr-F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 </a:t>
                      </a:r>
                      <a:r>
                        <a:rPr kumimoji="0" lang="fr-FR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development</a:t>
                      </a:r>
                      <a:endParaRPr kumimoji="0" lang="fr-FR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j-lt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j-lt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585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(2) Non-platform costs: US$ 2.4M/</a:t>
                      </a:r>
                      <a:r>
                        <a:rPr kumimoji="0" lang="en-GB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ndara"/>
                        </a:rPr>
                        <a:t>yr</a:t>
                      </a:r>
                      <a:endParaRPr kumimoji="0" lang="en-GB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j-lt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0090"/>
                        </a:solidFill>
                        <a:latin typeface="Candara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0090"/>
                        </a:solidFill>
                        <a:latin typeface="Candara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581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andara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31815" y="4724355"/>
            <a:ext cx="6358230" cy="364034"/>
          </a:xfrm>
          <a:prstGeom prst="rect">
            <a:avLst/>
          </a:prstGeom>
          <a:noFill/>
          <a:ln w="28575" cmpd="sng">
            <a:solidFill>
              <a:schemeClr val="bg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64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1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7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422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effectLst/>
                <a:latin typeface="Arial" charset="0"/>
                <a:ea typeface="MS PGothic" pitchFamily="50" charset="-128"/>
                <a:cs typeface="Arial" charset="0"/>
              </a:rPr>
              <a:t>FY14 Expeditions Plan</a:t>
            </a:r>
            <a:endParaRPr kumimoji="1" lang="ja-JP" altLang="en-US" dirty="0" smtClean="0">
              <a:effectLst/>
              <a:latin typeface="Arial" charset="0"/>
              <a:ea typeface="MS PGothic" pitchFamily="50" charset="-128"/>
              <a:cs typeface="Arial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419122" y="1352549"/>
          <a:ext cx="8324850" cy="5219700"/>
        </p:xfrm>
        <a:graphic>
          <a:graphicData uri="http://schemas.openxmlformats.org/drawingml/2006/table">
            <a:tbl>
              <a:tblPr/>
              <a:tblGrid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  <a:gridCol w="146050"/>
              </a:tblGrid>
              <a:tr h="259808">
                <a:tc gridSpan="57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Verdana"/>
                        </a:rPr>
                        <a:t>FY2014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611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23-Sep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30-Sep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7-Oct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14-Oct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21-Oct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28-Oct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4-Nov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11-Nov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18-Nov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25-Nov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2-Dec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9-Dec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16-Dec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23-Dec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30-Dec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6-Jan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13-Jan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20-Jan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27-Jan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3-Feb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10-Feb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17-Feb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24-Feb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2-Mar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9-Mar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16-Mar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23-Mar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30-Mar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6-Apr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13-Apr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20-Apr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27-Apr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4-May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11-May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18-May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25-May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1-Jun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8-Jun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15-Jun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22-Jun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29-Jun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6-Jul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13-Jul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20-Jul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27-Jul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3-Aug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10-Aug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17-Aug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24-Aug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31-Aug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7-Sep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14-Sep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21-Sep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28-Sep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5-Oct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12-Oct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Verdana"/>
                        </a:rPr>
                        <a:t>19-Oct</a:t>
                      </a:r>
                    </a:p>
                  </a:txBody>
                  <a:tcPr marL="4278" marR="4278" marT="4278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33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330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600" b="1" i="1" u="none" strike="noStrike">
                          <a:latin typeface="Verdana"/>
                        </a:rPr>
                        <a:t>JOIDES Resolution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497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Verdana"/>
                        </a:rPr>
                        <a:t>Dry Dock</a:t>
                      </a:r>
                      <a:br>
                        <a:rPr lang="en-US" sz="800" b="1" i="0" u="none" strike="noStrike">
                          <a:latin typeface="Verdana"/>
                        </a:rPr>
                      </a:br>
                      <a:r>
                        <a:rPr lang="en-US" sz="800" b="1" i="0" u="none" strike="noStrike">
                          <a:latin typeface="Verdana"/>
                        </a:rPr>
                        <a:t>Non-IODP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Verdana"/>
                        </a:rPr>
                        <a:t>Non-IODP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Verdana"/>
                        </a:rPr>
                        <a:t>South China Sea*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Verdana"/>
                        </a:rPr>
                        <a:t>IBM (697)</a:t>
                      </a:r>
                      <a:br>
                        <a:rPr lang="en-US" sz="800" b="1" i="0" u="none" strike="noStrike">
                          <a:latin typeface="Verdana"/>
                        </a:rPr>
                      </a:br>
                      <a:r>
                        <a:rPr lang="en-US" sz="800" b="1" i="0" u="none" strike="noStrike">
                          <a:latin typeface="Verdana"/>
                        </a:rPr>
                        <a:t>Reararc Crust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Verdana"/>
                        </a:rPr>
                        <a:t>IBM (695)</a:t>
                      </a:r>
                      <a:br>
                        <a:rPr lang="en-US" sz="800" b="1" i="0" u="none" strike="noStrike">
                          <a:latin typeface="Verdana"/>
                        </a:rPr>
                      </a:br>
                      <a:r>
                        <a:rPr lang="en-US" sz="800" b="1" i="0" u="none" strike="noStrike">
                          <a:latin typeface="Verdana"/>
                        </a:rPr>
                        <a:t>Pre-Arc Crust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Verdana"/>
                        </a:rPr>
                        <a:t>IBM (696)</a:t>
                      </a:r>
                      <a:br>
                        <a:rPr lang="en-US" sz="800" b="1" i="0" u="none" strike="noStrike">
                          <a:latin typeface="Verdana"/>
                        </a:rPr>
                      </a:br>
                      <a:r>
                        <a:rPr lang="en-US" sz="800" b="1" i="0" u="none" strike="noStrike">
                          <a:latin typeface="Verdana"/>
                        </a:rPr>
                        <a:t>Deep Forearc C.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4533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33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330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600" b="1" i="1" u="none" strike="noStrike">
                          <a:latin typeface="Verdana"/>
                        </a:rPr>
                        <a:t>D/V Chikyu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803"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latin typeface="Verdana"/>
                        </a:rPr>
                        <a:t>NanTroSEIZE</a:t>
                      </a:r>
                      <a:r>
                        <a:rPr lang="en-US" sz="800" b="1" i="0" u="none" strike="noStrike" dirty="0">
                          <a:latin typeface="Verdana"/>
                        </a:rPr>
                        <a:t/>
                      </a:r>
                      <a:br>
                        <a:rPr lang="en-US" sz="800" b="1" i="0" u="none" strike="noStrike" dirty="0">
                          <a:latin typeface="Verdana"/>
                        </a:rPr>
                      </a:br>
                      <a:r>
                        <a:rPr lang="en-US" sz="800" b="1" i="0" u="none" strike="noStrike" dirty="0">
                          <a:latin typeface="Verdana"/>
                        </a:rPr>
                        <a:t>P.B. Deep Rise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8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1" i="0" u="none" strike="noStrike" dirty="0">
                          <a:latin typeface="Verdana"/>
                        </a:rPr>
                        <a:t>???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4533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33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330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600" b="1" i="1" u="none" strike="noStrike">
                          <a:latin typeface="Verdana"/>
                        </a:rPr>
                        <a:t>MSP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8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Verdana"/>
                        </a:rPr>
                        <a:t>Chicxulub K-T</a:t>
                      </a:r>
                      <a:br>
                        <a:rPr lang="en-US" sz="800" b="1" i="0" u="none" strike="noStrike">
                          <a:latin typeface="Verdana"/>
                        </a:rPr>
                      </a:br>
                      <a:r>
                        <a:rPr lang="en-US" sz="800" b="1" i="0" u="none" strike="noStrike">
                          <a:latin typeface="Verdana"/>
                        </a:rPr>
                        <a:t>and/or</a:t>
                      </a:r>
                      <a:br>
                        <a:rPr lang="en-US" sz="800" b="1" i="0" u="none" strike="noStrike">
                          <a:latin typeface="Verdana"/>
                        </a:rPr>
                      </a:br>
                      <a:r>
                        <a:rPr lang="en-US" sz="800" b="1" i="0" u="none" strike="noStrike">
                          <a:latin typeface="Verdana"/>
                        </a:rPr>
                        <a:t>Atlantis Massif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4533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33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33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b="0" i="0" u="none" strike="noStrike" dirty="0">
                          <a:latin typeface="Verdana"/>
                        </a:rPr>
                        <a:t>　</a:t>
                      </a:r>
                    </a:p>
                  </a:txBody>
                  <a:tcPr marL="4278" marR="4278" marT="427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27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21110" y="252327"/>
            <a:ext cx="2345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+mj-lt"/>
              </a:rPr>
              <a:t>IODP Workshops</a:t>
            </a:r>
            <a:endParaRPr lang="fr-FR" sz="2400" b="1" dirty="0">
              <a:latin typeface="+mj-lt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069647"/>
              </p:ext>
            </p:extLst>
          </p:nvPr>
        </p:nvGraphicFramePr>
        <p:xfrm>
          <a:off x="427230" y="1619648"/>
          <a:ext cx="5829966" cy="3191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Document" r:id="rId3" imgW="5867400" imgH="2222500" progId="Word.Document.12">
                  <p:embed/>
                </p:oleObj>
              </mc:Choice>
              <mc:Fallback>
                <p:oleObj name="Document" r:id="rId3" imgW="5867400" imgH="2222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230" y="1619648"/>
                        <a:ext cx="5829966" cy="3191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lèche vers la droite 6"/>
          <p:cNvSpPr/>
          <p:nvPr/>
        </p:nvSpPr>
        <p:spPr>
          <a:xfrm>
            <a:off x="6341298" y="1934498"/>
            <a:ext cx="546663" cy="201860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930020" y="1841973"/>
            <a:ext cx="971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10 </a:t>
            </a:r>
            <a:r>
              <a:rPr lang="fr-FR" dirty="0" err="1" smtClean="0">
                <a:latin typeface="+mj-lt"/>
              </a:rPr>
              <a:t>kUSD</a:t>
            </a:r>
            <a:endParaRPr lang="fr-FR" dirty="0">
              <a:latin typeface="+mj-lt"/>
            </a:endParaRPr>
          </a:p>
        </p:txBody>
      </p:sp>
      <p:sp>
        <p:nvSpPr>
          <p:cNvPr id="39" name="Flèche vers la droite 38"/>
          <p:cNvSpPr/>
          <p:nvPr/>
        </p:nvSpPr>
        <p:spPr>
          <a:xfrm>
            <a:off x="6359138" y="3188739"/>
            <a:ext cx="546663" cy="201860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6947860" y="3096214"/>
            <a:ext cx="971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dirty="0">
                <a:latin typeface="+mj-lt"/>
              </a:rPr>
              <a:t>2</a:t>
            </a:r>
            <a:r>
              <a:rPr lang="fr-FR" dirty="0" smtClean="0">
                <a:latin typeface="+mj-lt"/>
              </a:rPr>
              <a:t>0 </a:t>
            </a:r>
            <a:r>
              <a:rPr lang="fr-FR" dirty="0" err="1">
                <a:solidFill>
                  <a:prstClr val="white"/>
                </a:solidFill>
                <a:latin typeface="+mj-lt"/>
              </a:rPr>
              <a:t>kUSD</a:t>
            </a:r>
            <a:endParaRPr lang="fr-FR" dirty="0">
              <a:solidFill>
                <a:prstClr val="white"/>
              </a:solidFill>
              <a:latin typeface="+mj-lt"/>
            </a:endParaRPr>
          </a:p>
          <a:p>
            <a:endParaRPr lang="fr-FR" dirty="0">
              <a:latin typeface="+mj-lt"/>
            </a:endParaRPr>
          </a:p>
        </p:txBody>
      </p:sp>
      <p:sp>
        <p:nvSpPr>
          <p:cNvPr id="45" name="Flèche vers la droite 44"/>
          <p:cNvSpPr/>
          <p:nvPr/>
        </p:nvSpPr>
        <p:spPr>
          <a:xfrm>
            <a:off x="6359138" y="3668151"/>
            <a:ext cx="546663" cy="201860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6947860" y="3575626"/>
            <a:ext cx="971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dirty="0">
                <a:latin typeface="+mj-lt"/>
              </a:rPr>
              <a:t>2</a:t>
            </a:r>
            <a:r>
              <a:rPr lang="fr-FR" dirty="0" smtClean="0">
                <a:latin typeface="+mj-lt"/>
              </a:rPr>
              <a:t>0 </a:t>
            </a:r>
            <a:r>
              <a:rPr lang="fr-FR" dirty="0" err="1">
                <a:solidFill>
                  <a:prstClr val="white"/>
                </a:solidFill>
                <a:latin typeface="+mj-lt"/>
              </a:rPr>
              <a:t>kUSD</a:t>
            </a:r>
            <a:endParaRPr lang="fr-FR" dirty="0">
              <a:solidFill>
                <a:prstClr val="white"/>
              </a:solidFill>
              <a:latin typeface="+mj-lt"/>
            </a:endParaRPr>
          </a:p>
          <a:p>
            <a:endParaRPr lang="fr-FR" dirty="0">
              <a:latin typeface="+mj-lt"/>
            </a:endParaRPr>
          </a:p>
        </p:txBody>
      </p:sp>
      <p:sp>
        <p:nvSpPr>
          <p:cNvPr id="47" name="Flèche vers la droite 46"/>
          <p:cNvSpPr/>
          <p:nvPr/>
        </p:nvSpPr>
        <p:spPr>
          <a:xfrm>
            <a:off x="6341298" y="2658836"/>
            <a:ext cx="546663" cy="201860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6930020" y="2566311"/>
            <a:ext cx="971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dirty="0" smtClean="0">
                <a:latin typeface="+mj-lt"/>
              </a:rPr>
              <a:t>15 </a:t>
            </a:r>
            <a:r>
              <a:rPr lang="fr-FR" dirty="0" err="1">
                <a:solidFill>
                  <a:prstClr val="white"/>
                </a:solidFill>
                <a:latin typeface="+mj-lt"/>
              </a:rPr>
              <a:t>kUSD</a:t>
            </a:r>
            <a:endParaRPr lang="fr-FR" dirty="0">
              <a:solidFill>
                <a:prstClr val="white"/>
              </a:solidFill>
              <a:latin typeface="+mj-lt"/>
            </a:endParaRPr>
          </a:p>
          <a:p>
            <a:endParaRPr lang="fr-FR" dirty="0">
              <a:latin typeface="+mj-lt"/>
            </a:endParaRPr>
          </a:p>
        </p:txBody>
      </p:sp>
      <p:sp>
        <p:nvSpPr>
          <p:cNvPr id="49" name="Flèche vers la droite 48"/>
          <p:cNvSpPr/>
          <p:nvPr/>
        </p:nvSpPr>
        <p:spPr>
          <a:xfrm>
            <a:off x="6353847" y="4198021"/>
            <a:ext cx="546663" cy="201860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6942569" y="4105496"/>
            <a:ext cx="100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+mj-lt"/>
              </a:rPr>
              <a:t>Declined</a:t>
            </a:r>
            <a:endParaRPr lang="fr-FR" dirty="0">
              <a:latin typeface="+mj-lt"/>
            </a:endParaRPr>
          </a:p>
        </p:txBody>
      </p:sp>
      <p:sp>
        <p:nvSpPr>
          <p:cNvPr id="51" name="Flèche vers la droite 50"/>
          <p:cNvSpPr/>
          <p:nvPr/>
        </p:nvSpPr>
        <p:spPr>
          <a:xfrm>
            <a:off x="6359138" y="3944958"/>
            <a:ext cx="546663" cy="201860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6947860" y="3852433"/>
            <a:ext cx="971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dirty="0">
                <a:latin typeface="+mj-lt"/>
              </a:rPr>
              <a:t>2</a:t>
            </a:r>
            <a:r>
              <a:rPr lang="fr-FR" dirty="0" smtClean="0">
                <a:latin typeface="+mj-lt"/>
              </a:rPr>
              <a:t>0 </a:t>
            </a:r>
            <a:r>
              <a:rPr lang="fr-FR" dirty="0" err="1">
                <a:solidFill>
                  <a:prstClr val="white"/>
                </a:solidFill>
                <a:latin typeface="+mj-lt"/>
              </a:rPr>
              <a:t>kUSD</a:t>
            </a:r>
            <a:endParaRPr lang="fr-FR" dirty="0">
              <a:solidFill>
                <a:prstClr val="white"/>
              </a:solidFill>
              <a:latin typeface="+mj-lt"/>
            </a:endParaRPr>
          </a:p>
          <a:p>
            <a:endParaRPr lang="fr-FR" dirty="0">
              <a:latin typeface="+mj-lt"/>
            </a:endParaRPr>
          </a:p>
        </p:txBody>
      </p:sp>
      <p:sp>
        <p:nvSpPr>
          <p:cNvPr id="53" name="Flèche vers la droite 52"/>
          <p:cNvSpPr/>
          <p:nvPr/>
        </p:nvSpPr>
        <p:spPr>
          <a:xfrm>
            <a:off x="6359138" y="2221474"/>
            <a:ext cx="546663" cy="201860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7048780" y="2120538"/>
            <a:ext cx="854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j-lt"/>
                <a:cs typeface="Cambria"/>
              </a:rPr>
              <a:t>8</a:t>
            </a:r>
            <a:r>
              <a:rPr lang="fr-FR" dirty="0" smtClean="0">
                <a:latin typeface="+mj-lt"/>
                <a:cs typeface="Cambria"/>
              </a:rPr>
              <a:t> </a:t>
            </a:r>
            <a:r>
              <a:rPr lang="fr-FR" dirty="0" err="1">
                <a:latin typeface="+mj-lt"/>
                <a:cs typeface="Cambria"/>
              </a:rPr>
              <a:t>kUSD</a:t>
            </a:r>
            <a:endParaRPr lang="fr-FR" dirty="0">
              <a:latin typeface="+mj-lt"/>
              <a:cs typeface="Cambria"/>
            </a:endParaRPr>
          </a:p>
          <a:p>
            <a:endParaRPr lang="fr-FR" dirty="0">
              <a:latin typeface="+mj-lt"/>
              <a:cs typeface="Cambria"/>
            </a:endParaRPr>
          </a:p>
        </p:txBody>
      </p:sp>
      <p:sp>
        <p:nvSpPr>
          <p:cNvPr id="14" name="Étoile à 5 branches 13"/>
          <p:cNvSpPr/>
          <p:nvPr/>
        </p:nvSpPr>
        <p:spPr>
          <a:xfrm>
            <a:off x="126153" y="2203650"/>
            <a:ext cx="227075" cy="20186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Étoile à 5 branches 54"/>
          <p:cNvSpPr/>
          <p:nvPr/>
        </p:nvSpPr>
        <p:spPr>
          <a:xfrm>
            <a:off x="126153" y="2666501"/>
            <a:ext cx="227075" cy="20186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Étoile à 5 branches 55"/>
          <p:cNvSpPr/>
          <p:nvPr/>
        </p:nvSpPr>
        <p:spPr>
          <a:xfrm>
            <a:off x="427230" y="5392369"/>
            <a:ext cx="227075" cy="20186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65329" y="5325082"/>
            <a:ext cx="2775119" cy="36933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+mj-lt"/>
              </a:rPr>
              <a:t>Funded</a:t>
            </a:r>
            <a:r>
              <a:rPr lang="fr-FR" dirty="0" smtClean="0">
                <a:latin typeface="+mj-lt"/>
              </a:rPr>
              <a:t> Magellan </a:t>
            </a:r>
            <a:r>
              <a:rPr lang="fr-FR" dirty="0" err="1" smtClean="0">
                <a:latin typeface="+mj-lt"/>
              </a:rPr>
              <a:t>proposals</a:t>
            </a:r>
            <a:endParaRPr lang="fr-FR" dirty="0">
              <a:latin typeface="+mj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523966" y="4827290"/>
            <a:ext cx="1806204" cy="400110"/>
          </a:xfrm>
          <a:prstGeom prst="rect">
            <a:avLst/>
          </a:prstGeom>
          <a:noFill/>
          <a:ln w="19050" cmpd="sng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+mj-lt"/>
                <a:cs typeface="Cambria"/>
              </a:rPr>
              <a:t>Total : 93 </a:t>
            </a:r>
            <a:r>
              <a:rPr lang="fr-FR" sz="2000" b="1" dirty="0" err="1" smtClean="0">
                <a:latin typeface="+mj-lt"/>
                <a:cs typeface="Cambria"/>
              </a:rPr>
              <a:t>kUSD</a:t>
            </a:r>
            <a:endParaRPr lang="fr-FR" sz="2000" b="1" dirty="0"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2205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>
            <a:off x="3261815" y="48802"/>
            <a:ext cx="2345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+mj-lt"/>
              </a:rPr>
              <a:t>IODP Workshops</a:t>
            </a:r>
            <a:endParaRPr lang="fr-FR" sz="2400" b="1" dirty="0">
              <a:latin typeface="+mj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5119" y="776725"/>
            <a:ext cx="9011189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  <a:cs typeface="Cambria"/>
              </a:rPr>
              <a:t>&gt; </a:t>
            </a:r>
            <a:r>
              <a:rPr lang="fr-FR" dirty="0" err="1" smtClean="0">
                <a:latin typeface="+mj-lt"/>
                <a:cs typeface="Cambria"/>
              </a:rPr>
              <a:t>Shortly</a:t>
            </a:r>
            <a:r>
              <a:rPr lang="fr-FR" dirty="0" smtClean="0">
                <a:latin typeface="+mj-lt"/>
                <a:cs typeface="Cambria"/>
              </a:rPr>
              <a:t> </a:t>
            </a:r>
            <a:r>
              <a:rPr lang="fr-FR" dirty="0" err="1">
                <a:latin typeface="+mj-lt"/>
                <a:cs typeface="Cambria"/>
              </a:rPr>
              <a:t>after</a:t>
            </a:r>
            <a:r>
              <a:rPr lang="fr-FR" dirty="0">
                <a:latin typeface="+mj-lt"/>
                <a:cs typeface="Cambria"/>
              </a:rPr>
              <a:t> the </a:t>
            </a:r>
            <a:r>
              <a:rPr lang="fr-FR" dirty="0" err="1">
                <a:latin typeface="+mj-lt"/>
                <a:cs typeface="Cambria"/>
              </a:rPr>
              <a:t>SIPCom</a:t>
            </a:r>
            <a:r>
              <a:rPr lang="fr-FR" dirty="0">
                <a:latin typeface="+mj-lt"/>
                <a:cs typeface="Cambria"/>
              </a:rPr>
              <a:t> meeting </a:t>
            </a:r>
            <a:r>
              <a:rPr lang="fr-FR" dirty="0" smtClean="0">
                <a:latin typeface="+mj-lt"/>
                <a:cs typeface="Cambria"/>
              </a:rPr>
              <a:t>the </a:t>
            </a:r>
            <a:r>
              <a:rPr lang="fr-FR" dirty="0">
                <a:latin typeface="+mj-lt"/>
                <a:cs typeface="Cambria"/>
              </a:rPr>
              <a:t>total budget </a:t>
            </a:r>
            <a:r>
              <a:rPr lang="fr-FR" dirty="0" err="1" smtClean="0">
                <a:latin typeface="+mj-lt"/>
                <a:cs typeface="Cambria"/>
              </a:rPr>
              <a:t>available</a:t>
            </a:r>
            <a:r>
              <a:rPr lang="fr-FR" dirty="0" smtClean="0">
                <a:latin typeface="+mj-lt"/>
                <a:cs typeface="Cambria"/>
              </a:rPr>
              <a:t> </a:t>
            </a:r>
            <a:r>
              <a:rPr lang="fr-FR" dirty="0">
                <a:latin typeface="+mj-lt"/>
                <a:cs typeface="Cambria"/>
              </a:rPr>
              <a:t>in FY 2013 </a:t>
            </a:r>
            <a:r>
              <a:rPr lang="fr-FR" dirty="0" err="1" smtClean="0">
                <a:latin typeface="+mj-lt"/>
                <a:cs typeface="Cambria"/>
              </a:rPr>
              <a:t>reduced</a:t>
            </a:r>
            <a:r>
              <a:rPr lang="fr-FR" dirty="0" smtClean="0">
                <a:latin typeface="+mj-lt"/>
                <a:cs typeface="Cambria"/>
              </a:rPr>
              <a:t> </a:t>
            </a:r>
            <a:r>
              <a:rPr lang="fr-FR" dirty="0">
                <a:latin typeface="+mj-lt"/>
                <a:cs typeface="Cambria"/>
              </a:rPr>
              <a:t>to </a:t>
            </a:r>
            <a:r>
              <a:rPr lang="fr-FR" dirty="0" smtClean="0">
                <a:latin typeface="+mj-lt"/>
                <a:cs typeface="Cambria"/>
              </a:rPr>
              <a:t>63 </a:t>
            </a:r>
            <a:r>
              <a:rPr lang="fr-FR" dirty="0" err="1" smtClean="0">
                <a:latin typeface="+mj-lt"/>
                <a:cs typeface="Cambria"/>
              </a:rPr>
              <a:t>kUSD</a:t>
            </a:r>
            <a:r>
              <a:rPr lang="fr-FR" dirty="0">
                <a:latin typeface="+mj-lt"/>
                <a:cs typeface="Cambria"/>
              </a:rPr>
              <a:t>.</a:t>
            </a:r>
          </a:p>
          <a:p>
            <a:r>
              <a:rPr lang="fr-FR" dirty="0">
                <a:latin typeface="+mj-lt"/>
                <a:cs typeface="Cambria"/>
              </a:rPr>
              <a:t> </a:t>
            </a:r>
          </a:p>
          <a:p>
            <a:r>
              <a:rPr lang="fr-FR" dirty="0">
                <a:latin typeface="+mj-lt"/>
                <a:cs typeface="Cambria"/>
              </a:rPr>
              <a:t> </a:t>
            </a:r>
          </a:p>
          <a:p>
            <a:r>
              <a:rPr lang="fr-FR" dirty="0" smtClean="0">
                <a:latin typeface="+mj-lt"/>
                <a:cs typeface="Cambria"/>
              </a:rPr>
              <a:t>&gt; </a:t>
            </a:r>
            <a:r>
              <a:rPr lang="fr-FR" dirty="0" err="1" smtClean="0">
                <a:latin typeface="+mj-lt"/>
                <a:cs typeface="Cambria"/>
              </a:rPr>
              <a:t>SIPCom</a:t>
            </a:r>
            <a:r>
              <a:rPr lang="fr-FR" dirty="0" smtClean="0">
                <a:latin typeface="+mj-lt"/>
                <a:cs typeface="Cambria"/>
              </a:rPr>
              <a:t> </a:t>
            </a:r>
            <a:r>
              <a:rPr lang="fr-FR" dirty="0" err="1">
                <a:latin typeface="+mj-lt"/>
                <a:cs typeface="Cambria"/>
              </a:rPr>
              <a:t>decided</a:t>
            </a:r>
            <a:r>
              <a:rPr lang="fr-FR" dirty="0">
                <a:latin typeface="+mj-lt"/>
                <a:cs typeface="Cambria"/>
              </a:rPr>
              <a:t> on a ca. 50</a:t>
            </a:r>
            <a:r>
              <a:rPr lang="fr-FR" dirty="0" smtClean="0">
                <a:latin typeface="+mj-lt"/>
                <a:cs typeface="Cambria"/>
              </a:rPr>
              <a:t>% </a:t>
            </a:r>
            <a:r>
              <a:rPr lang="fr-FR" dirty="0" err="1" smtClean="0">
                <a:latin typeface="+mj-lt"/>
                <a:cs typeface="Cambria"/>
              </a:rPr>
              <a:t>reduction</a:t>
            </a:r>
            <a:r>
              <a:rPr lang="fr-FR" dirty="0" smtClean="0">
                <a:latin typeface="+mj-lt"/>
                <a:cs typeface="Cambria"/>
              </a:rPr>
              <a:t> </a:t>
            </a:r>
            <a:r>
              <a:rPr lang="fr-FR" dirty="0">
                <a:latin typeface="+mj-lt"/>
                <a:cs typeface="Cambria"/>
              </a:rPr>
              <a:t>of the </a:t>
            </a:r>
            <a:r>
              <a:rPr lang="fr-FR" dirty="0" err="1">
                <a:latin typeface="+mj-lt"/>
                <a:cs typeface="Cambria"/>
              </a:rPr>
              <a:t>funding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err="1">
                <a:latin typeface="+mj-lt"/>
                <a:cs typeface="Cambria"/>
              </a:rPr>
              <a:t>requested</a:t>
            </a:r>
            <a:r>
              <a:rPr lang="fr-FR" dirty="0">
                <a:latin typeface="+mj-lt"/>
                <a:cs typeface="Cambria"/>
              </a:rPr>
              <a:t> by the </a:t>
            </a:r>
            <a:r>
              <a:rPr lang="fr-FR" dirty="0" err="1">
                <a:latin typeface="+mj-lt"/>
                <a:cs typeface="Cambria"/>
              </a:rPr>
              <a:t>proponents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err="1">
                <a:latin typeface="+mj-lt"/>
                <a:cs typeface="Cambria"/>
              </a:rPr>
              <a:t>with</a:t>
            </a:r>
            <a:r>
              <a:rPr lang="fr-FR" dirty="0">
                <a:latin typeface="+mj-lt"/>
                <a:cs typeface="Cambria"/>
              </a:rPr>
              <a:t> the </a:t>
            </a:r>
            <a:r>
              <a:rPr lang="fr-FR" dirty="0" smtClean="0">
                <a:latin typeface="+mj-lt"/>
                <a:cs typeface="Cambria"/>
              </a:rPr>
              <a:t>	exception </a:t>
            </a:r>
            <a:r>
              <a:rPr lang="fr-FR" dirty="0">
                <a:latin typeface="+mj-lt"/>
                <a:cs typeface="Cambria"/>
              </a:rPr>
              <a:t>of the 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err="1" smtClean="0">
                <a:latin typeface="+mj-lt"/>
                <a:cs typeface="Cambria"/>
              </a:rPr>
              <a:t>Bengal</a:t>
            </a:r>
            <a:r>
              <a:rPr lang="fr-FR" dirty="0" smtClean="0">
                <a:latin typeface="+mj-lt"/>
                <a:cs typeface="Cambria"/>
              </a:rPr>
              <a:t> </a:t>
            </a:r>
            <a:r>
              <a:rPr lang="fr-FR" dirty="0" err="1">
                <a:latin typeface="+mj-lt"/>
                <a:cs typeface="Cambria"/>
              </a:rPr>
              <a:t>Bay</a:t>
            </a:r>
            <a:r>
              <a:rPr lang="fr-FR" dirty="0">
                <a:latin typeface="+mj-lt"/>
                <a:cs typeface="Cambria"/>
              </a:rPr>
              <a:t> WS </a:t>
            </a:r>
            <a:r>
              <a:rPr lang="fr-FR" dirty="0" err="1" smtClean="0">
                <a:latin typeface="+mj-lt"/>
                <a:cs typeface="Cambria"/>
              </a:rPr>
              <a:t>proposal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smtClean="0">
                <a:latin typeface="+mj-lt"/>
                <a:cs typeface="Cambria"/>
              </a:rPr>
              <a:t>: </a:t>
            </a:r>
          </a:p>
          <a:p>
            <a:r>
              <a:rPr lang="fr-FR" dirty="0" smtClean="0">
                <a:latin typeface="+mj-lt"/>
                <a:cs typeface="Cambria"/>
              </a:rPr>
              <a:t>	- 7 </a:t>
            </a:r>
            <a:r>
              <a:rPr lang="fr-FR" dirty="0" err="1">
                <a:latin typeface="+mj-lt"/>
                <a:cs typeface="Cambria"/>
              </a:rPr>
              <a:t>kUSD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smtClean="0">
                <a:latin typeface="+mj-lt"/>
                <a:cs typeface="Cambria"/>
              </a:rPr>
              <a:t>for </a:t>
            </a:r>
            <a:r>
              <a:rPr lang="fr-FR" dirty="0">
                <a:latin typeface="+mj-lt"/>
                <a:cs typeface="Cambria"/>
              </a:rPr>
              <a:t>the </a:t>
            </a:r>
            <a:r>
              <a:rPr lang="fr-FR" dirty="0" err="1">
                <a:latin typeface="+mj-lt"/>
                <a:cs typeface="Cambria"/>
              </a:rPr>
              <a:t>Bay</a:t>
            </a:r>
            <a:r>
              <a:rPr lang="fr-FR" dirty="0">
                <a:latin typeface="+mj-lt"/>
                <a:cs typeface="Cambria"/>
              </a:rPr>
              <a:t> of </a:t>
            </a:r>
            <a:r>
              <a:rPr lang="fr-FR" dirty="0" err="1">
                <a:latin typeface="+mj-lt"/>
                <a:cs typeface="Cambria"/>
              </a:rPr>
              <a:t>Bengal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smtClean="0">
                <a:latin typeface="+mj-lt"/>
                <a:cs typeface="Cambria"/>
              </a:rPr>
              <a:t>WS (vs 8kUSD)</a:t>
            </a:r>
          </a:p>
          <a:p>
            <a:r>
              <a:rPr lang="fr-FR" dirty="0">
                <a:latin typeface="+mj-lt"/>
                <a:cs typeface="Cambria"/>
              </a:rPr>
              <a:t>	</a:t>
            </a:r>
            <a:r>
              <a:rPr lang="fr-FR" dirty="0" smtClean="0">
                <a:latin typeface="+mj-lt"/>
                <a:cs typeface="Cambria"/>
              </a:rPr>
              <a:t>- 11 </a:t>
            </a:r>
            <a:r>
              <a:rPr lang="fr-FR" dirty="0" err="1">
                <a:latin typeface="+mj-lt"/>
                <a:cs typeface="Cambria"/>
              </a:rPr>
              <a:t>kUSD</a:t>
            </a:r>
            <a:r>
              <a:rPr lang="fr-FR" dirty="0">
                <a:latin typeface="+mj-lt"/>
                <a:cs typeface="Cambria"/>
              </a:rPr>
              <a:t> for the </a:t>
            </a:r>
            <a:r>
              <a:rPr lang="fr-FR" dirty="0" err="1">
                <a:latin typeface="+mj-lt"/>
                <a:cs typeface="Cambria"/>
              </a:rPr>
              <a:t>Intraoceanic</a:t>
            </a:r>
            <a:r>
              <a:rPr lang="fr-FR" dirty="0">
                <a:latin typeface="+mj-lt"/>
                <a:cs typeface="Cambria"/>
              </a:rPr>
              <a:t> arc </a:t>
            </a:r>
            <a:r>
              <a:rPr lang="fr-FR" dirty="0" smtClean="0">
                <a:latin typeface="+mj-lt"/>
                <a:cs typeface="Cambria"/>
              </a:rPr>
              <a:t>WS (vs 15 </a:t>
            </a:r>
            <a:r>
              <a:rPr lang="fr-FR" dirty="0" err="1" smtClean="0">
                <a:latin typeface="+mj-lt"/>
                <a:cs typeface="Cambria"/>
              </a:rPr>
              <a:t>kUSD</a:t>
            </a:r>
            <a:r>
              <a:rPr lang="fr-FR" dirty="0" smtClean="0">
                <a:latin typeface="+mj-lt"/>
                <a:cs typeface="Cambria"/>
              </a:rPr>
              <a:t>)</a:t>
            </a:r>
          </a:p>
          <a:p>
            <a:r>
              <a:rPr lang="fr-FR" dirty="0">
                <a:latin typeface="+mj-lt"/>
                <a:cs typeface="Cambria"/>
              </a:rPr>
              <a:t>	</a:t>
            </a:r>
            <a:r>
              <a:rPr lang="fr-FR" dirty="0" smtClean="0">
                <a:latin typeface="+mj-lt"/>
                <a:cs typeface="Cambria"/>
              </a:rPr>
              <a:t>- 16 </a:t>
            </a:r>
            <a:r>
              <a:rPr lang="fr-FR" dirty="0" err="1">
                <a:latin typeface="+mj-lt"/>
                <a:cs typeface="Cambria"/>
              </a:rPr>
              <a:t>kUSD</a:t>
            </a:r>
            <a:r>
              <a:rPr lang="fr-FR" dirty="0">
                <a:latin typeface="+mj-lt"/>
                <a:cs typeface="Cambria"/>
              </a:rPr>
              <a:t> for the </a:t>
            </a:r>
            <a:r>
              <a:rPr lang="fr-FR" dirty="0" err="1">
                <a:latin typeface="+mj-lt"/>
                <a:cs typeface="Cambria"/>
              </a:rPr>
              <a:t>Chukchi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err="1">
                <a:latin typeface="+mj-lt"/>
                <a:cs typeface="Cambria"/>
              </a:rPr>
              <a:t>Sea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smtClean="0">
                <a:latin typeface="+mj-lt"/>
                <a:cs typeface="Cambria"/>
              </a:rPr>
              <a:t>WS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smtClean="0">
                <a:latin typeface="+mj-lt"/>
                <a:cs typeface="Cambria"/>
              </a:rPr>
              <a:t>(vs 20 </a:t>
            </a:r>
            <a:r>
              <a:rPr lang="fr-FR" dirty="0" err="1" smtClean="0">
                <a:latin typeface="+mj-lt"/>
                <a:cs typeface="Cambria"/>
              </a:rPr>
              <a:t>kUSD</a:t>
            </a:r>
            <a:r>
              <a:rPr lang="fr-FR" dirty="0" smtClean="0">
                <a:latin typeface="+mj-lt"/>
                <a:cs typeface="Cambria"/>
              </a:rPr>
              <a:t>)</a:t>
            </a:r>
          </a:p>
          <a:p>
            <a:pPr lvl="0"/>
            <a:r>
              <a:rPr lang="fr-FR" dirty="0">
                <a:latin typeface="+mj-lt"/>
                <a:cs typeface="Cambria"/>
              </a:rPr>
              <a:t>	</a:t>
            </a:r>
            <a:r>
              <a:rPr lang="fr-FR" dirty="0" smtClean="0">
                <a:latin typeface="+mj-lt"/>
                <a:cs typeface="Cambria"/>
              </a:rPr>
              <a:t>- 16 </a:t>
            </a:r>
            <a:r>
              <a:rPr lang="fr-FR" dirty="0" err="1">
                <a:latin typeface="+mj-lt"/>
                <a:cs typeface="Cambria"/>
              </a:rPr>
              <a:t>kUSD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smtClean="0">
                <a:latin typeface="+mj-lt"/>
                <a:cs typeface="Cambria"/>
              </a:rPr>
              <a:t>for </a:t>
            </a:r>
            <a:r>
              <a:rPr lang="fr-FR" dirty="0">
                <a:latin typeface="+mj-lt"/>
                <a:cs typeface="Cambria"/>
              </a:rPr>
              <a:t>the </a:t>
            </a:r>
            <a:r>
              <a:rPr lang="fr-FR" dirty="0" err="1">
                <a:latin typeface="+mj-lt"/>
                <a:cs typeface="Cambria"/>
              </a:rPr>
              <a:t>Cretaceous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err="1">
                <a:latin typeface="+mj-lt"/>
                <a:cs typeface="Cambria"/>
              </a:rPr>
              <a:t>Ocean</a:t>
            </a:r>
            <a:r>
              <a:rPr lang="fr-FR" dirty="0">
                <a:latin typeface="+mj-lt"/>
                <a:cs typeface="Cambria"/>
              </a:rPr>
              <a:t> Dynamics </a:t>
            </a:r>
            <a:r>
              <a:rPr lang="fr-FR" dirty="0" smtClean="0">
                <a:latin typeface="+mj-lt"/>
                <a:cs typeface="Cambria"/>
              </a:rPr>
              <a:t>WS </a:t>
            </a:r>
            <a:r>
              <a:rPr lang="fr-FR" dirty="0">
                <a:solidFill>
                  <a:prstClr val="white"/>
                </a:solidFill>
                <a:latin typeface="Calibri"/>
                <a:cs typeface="Cambria"/>
              </a:rPr>
              <a:t>(vs 20 </a:t>
            </a:r>
            <a:r>
              <a:rPr lang="fr-FR" dirty="0" err="1">
                <a:solidFill>
                  <a:prstClr val="white"/>
                </a:solidFill>
                <a:latin typeface="Calibri"/>
                <a:cs typeface="Cambria"/>
              </a:rPr>
              <a:t>kUSD</a:t>
            </a:r>
            <a:r>
              <a:rPr lang="fr-FR" dirty="0" smtClean="0">
                <a:solidFill>
                  <a:prstClr val="white"/>
                </a:solidFill>
                <a:latin typeface="Calibri"/>
                <a:cs typeface="Cambria"/>
              </a:rPr>
              <a:t>)</a:t>
            </a:r>
            <a:endParaRPr lang="fr-FR" dirty="0" smtClean="0">
              <a:latin typeface="+mj-lt"/>
              <a:cs typeface="Cambria"/>
            </a:endParaRPr>
          </a:p>
          <a:p>
            <a:pPr lvl="0"/>
            <a:r>
              <a:rPr lang="fr-FR" dirty="0">
                <a:latin typeface="+mj-lt"/>
                <a:cs typeface="Cambria"/>
              </a:rPr>
              <a:t>	</a:t>
            </a:r>
            <a:r>
              <a:rPr lang="fr-FR" dirty="0" smtClean="0">
                <a:latin typeface="+mj-lt"/>
                <a:cs typeface="Cambria"/>
              </a:rPr>
              <a:t>- 13 </a:t>
            </a:r>
            <a:r>
              <a:rPr lang="fr-FR" dirty="0" err="1">
                <a:latin typeface="+mj-lt"/>
                <a:cs typeface="Cambria"/>
              </a:rPr>
              <a:t>kUSD</a:t>
            </a:r>
            <a:r>
              <a:rPr lang="fr-FR" dirty="0">
                <a:latin typeface="+mj-lt"/>
                <a:cs typeface="Cambria"/>
              </a:rPr>
              <a:t> for the </a:t>
            </a:r>
            <a:r>
              <a:rPr lang="fr-FR" dirty="0" err="1">
                <a:latin typeface="+mj-lt"/>
                <a:cs typeface="Cambria"/>
              </a:rPr>
              <a:t>Deep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err="1">
                <a:latin typeface="+mj-lt"/>
                <a:cs typeface="Cambria"/>
              </a:rPr>
              <a:t>Biosphere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err="1">
                <a:latin typeface="+mj-lt"/>
                <a:cs typeface="Cambria"/>
              </a:rPr>
              <a:t>Research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smtClean="0">
                <a:latin typeface="+mj-lt"/>
                <a:cs typeface="Cambria"/>
              </a:rPr>
              <a:t>WS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>
                <a:solidFill>
                  <a:prstClr val="white"/>
                </a:solidFill>
                <a:latin typeface="Calibri"/>
                <a:cs typeface="Cambria"/>
              </a:rPr>
              <a:t>(vs 20 </a:t>
            </a:r>
            <a:r>
              <a:rPr lang="fr-FR" dirty="0" err="1">
                <a:solidFill>
                  <a:prstClr val="white"/>
                </a:solidFill>
                <a:latin typeface="Calibri"/>
                <a:cs typeface="Cambria"/>
              </a:rPr>
              <a:t>kUSD</a:t>
            </a:r>
            <a:r>
              <a:rPr lang="fr-FR" dirty="0">
                <a:solidFill>
                  <a:prstClr val="white"/>
                </a:solidFill>
                <a:latin typeface="Calibri"/>
                <a:cs typeface="Cambria"/>
              </a:rPr>
              <a:t>)</a:t>
            </a:r>
          </a:p>
          <a:p>
            <a:r>
              <a:rPr lang="fr-FR" dirty="0" smtClean="0">
                <a:latin typeface="+mj-lt"/>
                <a:cs typeface="Cambria"/>
              </a:rPr>
              <a:t> </a:t>
            </a:r>
            <a:endParaRPr lang="fr-FR" dirty="0">
              <a:latin typeface="+mj-lt"/>
              <a:cs typeface="Cambria"/>
            </a:endParaRPr>
          </a:p>
          <a:p>
            <a:r>
              <a:rPr lang="fr-FR" dirty="0" smtClean="0">
                <a:latin typeface="+mj-lt"/>
                <a:cs typeface="Cambria"/>
              </a:rPr>
              <a:t>&gt; </a:t>
            </a:r>
            <a:r>
              <a:rPr lang="fr-FR" dirty="0" err="1" smtClean="0">
                <a:latin typeface="+mj-lt"/>
                <a:cs typeface="Cambria"/>
              </a:rPr>
              <a:t>SIPCom</a:t>
            </a:r>
            <a:r>
              <a:rPr lang="fr-FR" dirty="0" smtClean="0">
                <a:latin typeface="+mj-lt"/>
                <a:cs typeface="Cambria"/>
              </a:rPr>
              <a:t> </a:t>
            </a:r>
            <a:r>
              <a:rPr lang="fr-FR" dirty="0" err="1" smtClean="0">
                <a:latin typeface="+mj-lt"/>
                <a:cs typeface="Cambria"/>
              </a:rPr>
              <a:t>strongly</a:t>
            </a:r>
            <a:r>
              <a:rPr lang="fr-FR" dirty="0" smtClean="0">
                <a:latin typeface="+mj-lt"/>
                <a:cs typeface="Cambria"/>
              </a:rPr>
              <a:t> </a:t>
            </a:r>
            <a:r>
              <a:rPr lang="fr-FR" dirty="0" err="1">
                <a:latin typeface="+mj-lt"/>
                <a:cs typeface="Cambria"/>
              </a:rPr>
              <a:t>recommends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err="1">
                <a:latin typeface="+mj-lt"/>
                <a:cs typeface="Cambria"/>
              </a:rPr>
              <a:t>that</a:t>
            </a:r>
            <a:r>
              <a:rPr lang="fr-FR" dirty="0">
                <a:latin typeface="+mj-lt"/>
                <a:cs typeface="Cambria"/>
              </a:rPr>
              <a:t> in the new program </a:t>
            </a:r>
            <a:r>
              <a:rPr lang="fr-FR" dirty="0" err="1" smtClean="0">
                <a:latin typeface="+mj-lt"/>
                <a:cs typeface="Cambria"/>
              </a:rPr>
              <a:t>substantial</a:t>
            </a:r>
            <a:r>
              <a:rPr lang="fr-FR" dirty="0" smtClean="0">
                <a:latin typeface="+mj-lt"/>
                <a:cs typeface="Cambria"/>
              </a:rPr>
              <a:t> </a:t>
            </a:r>
            <a:r>
              <a:rPr lang="fr-FR" dirty="0" err="1">
                <a:latin typeface="+mj-lt"/>
                <a:cs typeface="Cambria"/>
              </a:rPr>
              <a:t>funding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err="1">
                <a:latin typeface="+mj-lt"/>
                <a:cs typeface="Cambria"/>
              </a:rPr>
              <a:t>will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err="1">
                <a:latin typeface="+mj-lt"/>
                <a:cs typeface="Cambria"/>
              </a:rPr>
              <a:t>be</a:t>
            </a:r>
            <a:r>
              <a:rPr lang="fr-FR" dirty="0">
                <a:latin typeface="+mj-lt"/>
                <a:cs typeface="Cambria"/>
              </a:rPr>
              <a:t> made </a:t>
            </a:r>
            <a:r>
              <a:rPr lang="fr-FR" dirty="0" err="1">
                <a:latin typeface="+mj-lt"/>
                <a:cs typeface="Cambria"/>
              </a:rPr>
              <a:t>available</a:t>
            </a:r>
            <a:r>
              <a:rPr lang="fr-FR" dirty="0">
                <a:latin typeface="+mj-lt"/>
                <a:cs typeface="Cambria"/>
              </a:rPr>
              <a:t> for workshops to support </a:t>
            </a:r>
            <a:r>
              <a:rPr lang="fr-FR" dirty="0" err="1">
                <a:latin typeface="+mj-lt"/>
                <a:cs typeface="Cambria"/>
              </a:rPr>
              <a:t>these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err="1">
                <a:latin typeface="+mj-lt"/>
                <a:cs typeface="Cambria"/>
              </a:rPr>
              <a:t>absolutely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smtClean="0">
                <a:latin typeface="+mj-lt"/>
                <a:cs typeface="Cambria"/>
              </a:rPr>
              <a:t>vital </a:t>
            </a:r>
            <a:r>
              <a:rPr lang="fr-FR" dirty="0" err="1">
                <a:latin typeface="+mj-lt"/>
                <a:cs typeface="Cambria"/>
              </a:rPr>
              <a:t>community-driven</a:t>
            </a:r>
            <a:r>
              <a:rPr lang="fr-FR" dirty="0">
                <a:latin typeface="+mj-lt"/>
                <a:cs typeface="Cambria"/>
              </a:rPr>
              <a:t>, </a:t>
            </a:r>
            <a:r>
              <a:rPr lang="fr-FR" dirty="0" err="1">
                <a:latin typeface="+mj-lt"/>
                <a:cs typeface="Cambria"/>
              </a:rPr>
              <a:t>grass-roots</a:t>
            </a:r>
            <a:r>
              <a:rPr lang="fr-FR" dirty="0">
                <a:latin typeface="+mj-lt"/>
                <a:cs typeface="Cambria"/>
              </a:rPr>
              <a:t> efforts to </a:t>
            </a:r>
            <a:r>
              <a:rPr lang="fr-FR" dirty="0" err="1">
                <a:latin typeface="+mj-lt"/>
                <a:cs typeface="Cambria"/>
              </a:rPr>
              <a:t>stimulate</a:t>
            </a:r>
            <a:r>
              <a:rPr lang="fr-FR" dirty="0">
                <a:latin typeface="+mj-lt"/>
                <a:cs typeface="Cambria"/>
              </a:rPr>
              <a:t> the future of </a:t>
            </a:r>
            <a:r>
              <a:rPr lang="fr-FR" dirty="0" err="1">
                <a:latin typeface="+mj-lt"/>
                <a:cs typeface="Cambria"/>
              </a:rPr>
              <a:t>our</a:t>
            </a:r>
            <a:r>
              <a:rPr lang="fr-FR" dirty="0">
                <a:latin typeface="+mj-lt"/>
                <a:cs typeface="Cambria"/>
              </a:rPr>
              <a:t> science and </a:t>
            </a:r>
            <a:r>
              <a:rPr lang="fr-FR" dirty="0" smtClean="0">
                <a:latin typeface="+mj-lt"/>
                <a:cs typeface="Cambria"/>
              </a:rPr>
              <a:t>to </a:t>
            </a:r>
            <a:r>
              <a:rPr lang="fr-FR" dirty="0" err="1">
                <a:latin typeface="+mj-lt"/>
                <a:cs typeface="Cambria"/>
              </a:rPr>
              <a:t>significantly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err="1">
                <a:latin typeface="+mj-lt"/>
                <a:cs typeface="Cambria"/>
              </a:rPr>
              <a:t>enhance</a:t>
            </a:r>
            <a:r>
              <a:rPr lang="fr-FR" dirty="0">
                <a:latin typeface="+mj-lt"/>
                <a:cs typeface="Cambria"/>
              </a:rPr>
              <a:t> the </a:t>
            </a:r>
            <a:r>
              <a:rPr lang="fr-FR" dirty="0" err="1">
                <a:latin typeface="+mj-lt"/>
                <a:cs typeface="Cambria"/>
              </a:rPr>
              <a:t>quality</a:t>
            </a:r>
            <a:r>
              <a:rPr lang="fr-FR" dirty="0">
                <a:latin typeface="+mj-lt"/>
                <a:cs typeface="Cambria"/>
              </a:rPr>
              <a:t> and </a:t>
            </a:r>
            <a:r>
              <a:rPr lang="fr-FR" dirty="0" err="1">
                <a:latin typeface="+mj-lt"/>
                <a:cs typeface="Cambria"/>
              </a:rPr>
              <a:t>feasibility</a:t>
            </a:r>
            <a:r>
              <a:rPr lang="fr-FR" dirty="0">
                <a:latin typeface="+mj-lt"/>
                <a:cs typeface="Cambria"/>
              </a:rPr>
              <a:t> of </a:t>
            </a:r>
            <a:r>
              <a:rPr lang="fr-FR" dirty="0" err="1">
                <a:latin typeface="+mj-lt"/>
                <a:cs typeface="Cambria"/>
              </a:rPr>
              <a:t>drilling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err="1">
                <a:latin typeface="+mj-lt"/>
                <a:cs typeface="Cambria"/>
              </a:rPr>
              <a:t>proposals</a:t>
            </a:r>
            <a:r>
              <a:rPr lang="fr-FR" dirty="0">
                <a:latin typeface="+mj-lt"/>
                <a:cs typeface="Cambria"/>
              </a:rPr>
              <a:t>.</a:t>
            </a:r>
          </a:p>
          <a:p>
            <a:r>
              <a:rPr lang="en-GB" dirty="0">
                <a:latin typeface="+mj-lt"/>
                <a:cs typeface="Cambria"/>
              </a:rPr>
              <a:t> </a:t>
            </a:r>
            <a:endParaRPr lang="fr-FR" dirty="0">
              <a:latin typeface="+mj-lt"/>
              <a:cs typeface="Cambria"/>
            </a:endParaRPr>
          </a:p>
          <a:p>
            <a:r>
              <a:rPr lang="en-GB" dirty="0">
                <a:latin typeface="+mj-lt"/>
                <a:cs typeface="Cambria"/>
              </a:rPr>
              <a:t> </a:t>
            </a:r>
            <a:endParaRPr lang="fr-FR" dirty="0">
              <a:latin typeface="+mj-lt"/>
              <a:cs typeface="Cambria"/>
            </a:endParaRPr>
          </a:p>
          <a:p>
            <a:r>
              <a:rPr lang="fr-FR" dirty="0" smtClean="0">
                <a:latin typeface="+mj-lt"/>
                <a:cs typeface="Cambria"/>
              </a:rPr>
              <a:t>&gt; No </a:t>
            </a:r>
            <a:r>
              <a:rPr lang="fr-FR" dirty="0">
                <a:latin typeface="+mj-lt"/>
                <a:cs typeface="Cambria"/>
              </a:rPr>
              <a:t>call for workshops in </a:t>
            </a:r>
            <a:r>
              <a:rPr lang="fr-FR" dirty="0" err="1">
                <a:latin typeface="+mj-lt"/>
                <a:cs typeface="Cambria"/>
              </a:rPr>
              <a:t>December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err="1">
                <a:latin typeface="+mj-lt"/>
                <a:cs typeface="Cambria"/>
              </a:rPr>
              <a:t>because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smtClean="0">
                <a:latin typeface="+mj-lt"/>
                <a:cs typeface="Cambria"/>
              </a:rPr>
              <a:t>:</a:t>
            </a:r>
          </a:p>
          <a:p>
            <a:r>
              <a:rPr lang="fr-FR" dirty="0" smtClean="0">
                <a:latin typeface="+mj-lt"/>
                <a:cs typeface="Cambria"/>
              </a:rPr>
              <a:t>	- a</a:t>
            </a:r>
            <a:r>
              <a:rPr lang="fr-FR" dirty="0">
                <a:latin typeface="+mj-lt"/>
                <a:cs typeface="Cambria"/>
              </a:rPr>
              <a:t>) </a:t>
            </a:r>
            <a:r>
              <a:rPr lang="fr-FR" dirty="0" err="1">
                <a:latin typeface="+mj-lt"/>
                <a:cs typeface="Cambria"/>
              </a:rPr>
              <a:t>there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err="1">
                <a:latin typeface="+mj-lt"/>
                <a:cs typeface="Cambria"/>
              </a:rPr>
              <a:t>is</a:t>
            </a:r>
            <a:r>
              <a:rPr lang="fr-FR" dirty="0">
                <a:latin typeface="+mj-lt"/>
                <a:cs typeface="Cambria"/>
              </a:rPr>
              <a:t> no budget </a:t>
            </a:r>
            <a:r>
              <a:rPr lang="fr-FR" dirty="0" err="1">
                <a:latin typeface="+mj-lt"/>
                <a:cs typeface="Cambria"/>
              </a:rPr>
              <a:t>left</a:t>
            </a:r>
            <a:r>
              <a:rPr lang="fr-FR" dirty="0">
                <a:latin typeface="+mj-lt"/>
                <a:cs typeface="Cambria"/>
              </a:rPr>
              <a:t> for </a:t>
            </a:r>
            <a:r>
              <a:rPr lang="fr-FR" dirty="0" smtClean="0">
                <a:latin typeface="+mj-lt"/>
                <a:cs typeface="Cambria"/>
              </a:rPr>
              <a:t>workshops </a:t>
            </a:r>
            <a:r>
              <a:rPr lang="fr-FR" dirty="0">
                <a:latin typeface="+mj-lt"/>
                <a:cs typeface="Cambria"/>
              </a:rPr>
              <a:t>in </a:t>
            </a:r>
            <a:r>
              <a:rPr lang="fr-FR" dirty="0" smtClean="0">
                <a:latin typeface="+mj-lt"/>
                <a:cs typeface="Cambria"/>
              </a:rPr>
              <a:t>2013</a:t>
            </a:r>
          </a:p>
          <a:p>
            <a:r>
              <a:rPr lang="fr-FR" dirty="0">
                <a:latin typeface="+mj-lt"/>
                <a:cs typeface="Cambria"/>
              </a:rPr>
              <a:t>	</a:t>
            </a:r>
            <a:r>
              <a:rPr lang="fr-FR" dirty="0" smtClean="0">
                <a:latin typeface="+mj-lt"/>
                <a:cs typeface="Cambria"/>
              </a:rPr>
              <a:t>- b</a:t>
            </a:r>
            <a:r>
              <a:rPr lang="fr-FR" dirty="0">
                <a:latin typeface="+mj-lt"/>
                <a:cs typeface="Cambria"/>
              </a:rPr>
              <a:t>) IODP-MI </a:t>
            </a:r>
            <a:r>
              <a:rPr lang="fr-FR" dirty="0" err="1">
                <a:latin typeface="+mj-lt"/>
                <a:cs typeface="Cambria"/>
              </a:rPr>
              <a:t>cannot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err="1">
                <a:latin typeface="+mj-lt"/>
                <a:cs typeface="Cambria"/>
              </a:rPr>
              <a:t>say</a:t>
            </a:r>
            <a:r>
              <a:rPr lang="fr-FR" dirty="0">
                <a:latin typeface="+mj-lt"/>
                <a:cs typeface="Cambria"/>
              </a:rPr>
              <a:t> </a:t>
            </a:r>
            <a:r>
              <a:rPr lang="fr-FR" dirty="0" err="1">
                <a:latin typeface="+mj-lt"/>
                <a:cs typeface="Cambria"/>
              </a:rPr>
              <a:t>anything</a:t>
            </a:r>
            <a:r>
              <a:rPr lang="fr-FR" dirty="0">
                <a:latin typeface="+mj-lt"/>
                <a:cs typeface="Cambria"/>
              </a:rPr>
              <a:t> about the budget for workshops </a:t>
            </a:r>
            <a:r>
              <a:rPr lang="fr-FR" dirty="0" smtClean="0">
                <a:latin typeface="+mj-lt"/>
                <a:cs typeface="Cambria"/>
              </a:rPr>
              <a:t>in FY2014.</a:t>
            </a:r>
            <a:endParaRPr lang="fr-FR" dirty="0"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0995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49157" y="19259"/>
            <a:ext cx="4795566" cy="430887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latin typeface="+mj-lt"/>
                <a:cs typeface="Candara"/>
              </a:rPr>
              <a:t>International Ocean Discovery Program</a:t>
            </a:r>
            <a:endParaRPr lang="en-GB" sz="2200" b="1" dirty="0">
              <a:latin typeface="+mj-lt"/>
              <a:cs typeface="Candar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6639" y="2385111"/>
            <a:ext cx="1524000" cy="533400"/>
          </a:xfrm>
          <a:prstGeom prst="rect">
            <a:avLst/>
          </a:prstGeom>
          <a:solidFill>
            <a:srgbClr val="DBE7B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NSF</a:t>
            </a:r>
          </a:p>
        </p:txBody>
      </p:sp>
      <p:sp>
        <p:nvSpPr>
          <p:cNvPr id="9" name="Rectangle 8"/>
          <p:cNvSpPr/>
          <p:nvPr/>
        </p:nvSpPr>
        <p:spPr>
          <a:xfrm>
            <a:off x="7283405" y="2420635"/>
            <a:ext cx="1600200" cy="458788"/>
          </a:xfrm>
          <a:prstGeom prst="rect">
            <a:avLst/>
          </a:prstGeom>
          <a:solidFill>
            <a:srgbClr val="DBE7B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MEXT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35114" y="708711"/>
            <a:ext cx="4572000" cy="457200"/>
          </a:xfrm>
          <a:prstGeom prst="rect">
            <a:avLst/>
          </a:prstGeom>
          <a:solidFill>
            <a:srgbClr val="CD907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IODP FORUM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rot="5400000">
            <a:off x="7666786" y="3259629"/>
            <a:ext cx="758825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0800000" flipV="1">
            <a:off x="4808401" y="2840724"/>
            <a:ext cx="990600" cy="4762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25784" y="1426305"/>
            <a:ext cx="5181600" cy="548437"/>
          </a:xfrm>
          <a:prstGeom prst="rect">
            <a:avLst/>
          </a:prstGeom>
          <a:solidFill>
            <a:srgbClr val="B3CD1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Evaluation panel : PEP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Service panels : SCP, EPSP </a:t>
            </a: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6301686" y="2766111"/>
            <a:ext cx="990600" cy="1588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10800000">
            <a:off x="3938946" y="4961624"/>
            <a:ext cx="914400" cy="758825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4853346" y="5341036"/>
            <a:ext cx="1905000" cy="1235075"/>
          </a:xfrm>
          <a:prstGeom prst="ellipse">
            <a:avLst/>
          </a:prstGeom>
          <a:solidFill>
            <a:srgbClr val="D8FF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140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roject basis funding</a:t>
            </a:r>
          </a:p>
          <a:p>
            <a:pPr algn="ctr"/>
            <a:r>
              <a:rPr lang="en-US" sz="140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(member, EC, industry, other countries)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rot="5400000" flipH="1" flipV="1">
            <a:off x="5823308" y="5091799"/>
            <a:ext cx="441325" cy="57150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5400000">
            <a:off x="3683163" y="3297924"/>
            <a:ext cx="760413" cy="1587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5400000">
            <a:off x="5707166" y="3297924"/>
            <a:ext cx="760413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657039" y="2840724"/>
            <a:ext cx="609600" cy="4762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6758346" y="4899711"/>
            <a:ext cx="1828800" cy="912813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686583" y="2010267"/>
            <a:ext cx="1139195" cy="1668223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</a:pPr>
            <a:endParaRPr lang="en-US" sz="1400" dirty="0" smtClean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ts val="600"/>
              </a:spcBef>
            </a:pPr>
            <a:r>
              <a:rPr lang="en-US" sz="14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Associate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Members :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Australia, Brazil,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China,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India,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Korea 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3574341" y="2856404"/>
            <a:ext cx="975584" cy="38747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US -FB</a:t>
            </a:r>
            <a:endParaRPr lang="en-GB" sz="14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42856" y="1476058"/>
            <a:ext cx="530915" cy="369332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SAS </a:t>
            </a:r>
            <a:endParaRPr lang="fr-FR" dirty="0"/>
          </a:p>
        </p:txBody>
      </p:sp>
      <p:sp>
        <p:nvSpPr>
          <p:cNvPr id="29" name="Ellipse 28"/>
          <p:cNvSpPr/>
          <p:nvPr/>
        </p:nvSpPr>
        <p:spPr>
          <a:xfrm>
            <a:off x="7628059" y="2837554"/>
            <a:ext cx="826754" cy="38747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J-FB</a:t>
            </a:r>
            <a:endParaRPr lang="en-GB" sz="14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7159885" y="818230"/>
            <a:ext cx="1079899" cy="81585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400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Support Office</a:t>
            </a:r>
            <a:endParaRPr lang="en-GB" sz="1400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86724" y="3956981"/>
            <a:ext cx="1174356" cy="646331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Platform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Providers 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91539" y="2178871"/>
            <a:ext cx="1174356" cy="646331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Funding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Agencies 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5310546" y="2385111"/>
            <a:ext cx="1524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ECORD</a:t>
            </a: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5508689" y="2845487"/>
            <a:ext cx="1173967" cy="38747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ECORD-FB</a:t>
            </a:r>
            <a:endParaRPr lang="en-GB" sz="14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" name="Picture 3" descr="MIddle gone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187" y="3652887"/>
            <a:ext cx="1462087" cy="1296988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5348187" y="3581450"/>
            <a:ext cx="1524000" cy="1295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Mission</a:t>
            </a:r>
          </a:p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Specific </a:t>
            </a: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Platforms</a:t>
            </a:r>
          </a:p>
        </p:txBody>
      </p:sp>
      <p:pic>
        <p:nvPicPr>
          <p:cNvPr id="40" name="Picture 3" descr="CHIKY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5" b="3555"/>
          <a:stretch>
            <a:fillRect/>
          </a:stretch>
        </p:blipFill>
        <p:spPr bwMode="auto">
          <a:xfrm>
            <a:off x="7211861" y="3652887"/>
            <a:ext cx="1657350" cy="1223963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843511" y="3221087"/>
            <a:ext cx="1638300" cy="1220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i="1" dirty="0" err="1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Chikyu</a:t>
            </a:r>
            <a:endParaRPr lang="en-US" sz="2000" i="1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2" name="Picture 2" descr="3697348249_c417489c88_b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" b="2242"/>
          <a:stretch>
            <a:fillRect/>
          </a:stretch>
        </p:blipFill>
        <p:spPr bwMode="auto">
          <a:xfrm>
            <a:off x="3275915" y="3660874"/>
            <a:ext cx="1584325" cy="128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3480703" y="3444974"/>
            <a:ext cx="1524000" cy="1295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180"/>
              </a:lnSpc>
              <a:defRPr/>
            </a:pPr>
            <a:r>
              <a:rPr lang="en-US" sz="2000" i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JOIDES</a:t>
            </a:r>
            <a:endParaRPr lang="en-US" sz="2000" i="1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ts val="3180"/>
              </a:lnSpc>
              <a:defRPr/>
            </a:pPr>
            <a:r>
              <a:rPr lang="en-US" sz="2000" i="1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Resolution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03701" y="2872496"/>
            <a:ext cx="1174356" cy="646331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Facility 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Boards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016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/>
          <p:cNvSpPr txBox="1"/>
          <p:nvPr/>
        </p:nvSpPr>
        <p:spPr>
          <a:xfrm>
            <a:off x="5195338" y="40201"/>
            <a:ext cx="3878648" cy="430887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latin typeface="+mj-lt"/>
                <a:cs typeface="Candara"/>
              </a:rPr>
              <a:t>The New Framework document</a:t>
            </a:r>
            <a:endParaRPr lang="en-GB" sz="2200" b="1" dirty="0">
              <a:latin typeface="+mj-lt"/>
              <a:cs typeface="Candar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894" y="2437725"/>
            <a:ext cx="8773651" cy="343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20"/>
              </a:lnSpc>
            </a:pPr>
            <a:r>
              <a:rPr lang="fr-FR" sz="1600" dirty="0">
                <a:latin typeface="+mj-lt"/>
              </a:rPr>
              <a:t>The International </a:t>
            </a:r>
            <a:r>
              <a:rPr lang="fr-FR" sz="1600" dirty="0" err="1">
                <a:latin typeface="+mj-lt"/>
              </a:rPr>
              <a:t>Ocean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Discovery</a:t>
            </a:r>
            <a:r>
              <a:rPr lang="fr-FR" sz="1600" dirty="0">
                <a:latin typeface="+mj-lt"/>
              </a:rPr>
              <a:t> Program Framework document </a:t>
            </a:r>
            <a:r>
              <a:rPr lang="fr-FR" sz="1600" dirty="0" err="1">
                <a:latin typeface="+mj-lt"/>
              </a:rPr>
              <a:t>presented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here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represents</a:t>
            </a:r>
            <a:r>
              <a:rPr lang="fr-FR" sz="1600" dirty="0">
                <a:latin typeface="+mj-lt"/>
              </a:rPr>
              <a:t> the </a:t>
            </a:r>
            <a:r>
              <a:rPr lang="fr-FR" sz="1600" dirty="0" err="1">
                <a:latin typeface="+mj-lt"/>
              </a:rPr>
              <a:t>work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smtClean="0">
                <a:latin typeface="+mj-lt"/>
              </a:rPr>
              <a:t>	of </a:t>
            </a:r>
            <a:r>
              <a:rPr lang="fr-FR" sz="1600" dirty="0">
                <a:latin typeface="+mj-lt"/>
              </a:rPr>
              <a:t>the 25 international </a:t>
            </a:r>
            <a:r>
              <a:rPr lang="fr-FR" sz="1600" dirty="0" err="1">
                <a:latin typeface="+mj-lt"/>
              </a:rPr>
              <a:t>partners</a:t>
            </a:r>
            <a:r>
              <a:rPr lang="fr-FR" sz="1600" dirty="0">
                <a:latin typeface="+mj-lt"/>
              </a:rPr>
              <a:t> of the </a:t>
            </a:r>
            <a:r>
              <a:rPr lang="fr-FR" sz="1600" dirty="0" err="1">
                <a:latin typeface="+mj-lt"/>
              </a:rPr>
              <a:t>current</a:t>
            </a:r>
            <a:r>
              <a:rPr lang="fr-FR" sz="1600" dirty="0">
                <a:latin typeface="+mj-lt"/>
              </a:rPr>
              <a:t> IODP </a:t>
            </a:r>
            <a:r>
              <a:rPr lang="fr-FR" sz="1600" dirty="0" err="1">
                <a:latin typeface="+mj-lt"/>
              </a:rPr>
              <a:t>who</a:t>
            </a:r>
            <a:r>
              <a:rPr lang="fr-FR" sz="1600" dirty="0">
                <a:latin typeface="+mj-lt"/>
              </a:rPr>
              <a:t> have come </a:t>
            </a:r>
            <a:r>
              <a:rPr lang="fr-FR" sz="1600" dirty="0" err="1">
                <a:latin typeface="+mj-lt"/>
              </a:rPr>
              <a:t>together</a:t>
            </a:r>
            <a:r>
              <a:rPr lang="fr-FR" sz="1600" dirty="0">
                <a:latin typeface="+mj-lt"/>
              </a:rPr>
              <a:t> to design a </a:t>
            </a:r>
            <a:r>
              <a:rPr lang="fr-FR" sz="1600" dirty="0" smtClean="0">
                <a:latin typeface="+mj-lt"/>
              </a:rPr>
              <a:t>	management </a:t>
            </a:r>
            <a:r>
              <a:rPr lang="fr-FR" sz="1600" dirty="0">
                <a:latin typeface="+mj-lt"/>
              </a:rPr>
              <a:t>structure and business model for the new </a:t>
            </a:r>
            <a:r>
              <a:rPr lang="fr-FR" sz="1600" dirty="0" smtClean="0">
                <a:latin typeface="+mj-lt"/>
              </a:rPr>
              <a:t>IODP</a:t>
            </a:r>
            <a:r>
              <a:rPr lang="fr-FR" sz="1600" dirty="0">
                <a:latin typeface="+mj-lt"/>
              </a:rPr>
              <a:t> </a:t>
            </a:r>
            <a:r>
              <a:rPr lang="fr-FR" sz="1600" dirty="0" err="1">
                <a:latin typeface="+mj-lt"/>
              </a:rPr>
              <a:t>that</a:t>
            </a:r>
            <a:r>
              <a:rPr lang="fr-FR" sz="1600" dirty="0">
                <a:latin typeface="+mj-lt"/>
              </a:rPr>
              <a:t> not </a:t>
            </a:r>
            <a:r>
              <a:rPr lang="fr-FR" sz="1600" dirty="0" err="1">
                <a:latin typeface="+mj-lt"/>
              </a:rPr>
              <a:t>only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addresses</a:t>
            </a:r>
            <a:r>
              <a:rPr lang="fr-FR" sz="1600" dirty="0">
                <a:latin typeface="+mj-lt"/>
              </a:rPr>
              <a:t> the </a:t>
            </a:r>
            <a:r>
              <a:rPr lang="fr-FR" sz="1600" dirty="0" smtClean="0">
                <a:latin typeface="+mj-lt"/>
              </a:rPr>
              <a:t>	</a:t>
            </a:r>
            <a:r>
              <a:rPr lang="fr-FR" sz="1600" dirty="0" err="1" smtClean="0">
                <a:latin typeface="+mj-lt"/>
              </a:rPr>
              <a:t>economic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>
                <a:latin typeface="+mj-lt"/>
              </a:rPr>
              <a:t>and </a:t>
            </a:r>
            <a:r>
              <a:rPr lang="fr-FR" sz="1600" dirty="0" err="1">
                <a:latin typeface="+mj-lt"/>
              </a:rPr>
              <a:t>operational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realities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confronting</a:t>
            </a:r>
            <a:r>
              <a:rPr lang="fr-FR" sz="1600" dirty="0">
                <a:latin typeface="+mj-lt"/>
              </a:rPr>
              <a:t> the Platform Providers (MEXT, ECORD, NSF)  but </a:t>
            </a:r>
            <a:r>
              <a:rPr lang="fr-FR" sz="1600" dirty="0" smtClean="0">
                <a:latin typeface="+mj-lt"/>
              </a:rPr>
              <a:t>	</a:t>
            </a:r>
            <a:r>
              <a:rPr lang="fr-FR" sz="1600" dirty="0" err="1" smtClean="0">
                <a:latin typeface="+mj-lt"/>
              </a:rPr>
              <a:t>also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retains</a:t>
            </a:r>
            <a:r>
              <a:rPr lang="fr-FR" sz="1600" dirty="0">
                <a:latin typeface="+mj-lt"/>
              </a:rPr>
              <a:t> the multi-</a:t>
            </a:r>
            <a:r>
              <a:rPr lang="fr-FR" sz="1600" dirty="0" err="1">
                <a:latin typeface="+mj-lt"/>
              </a:rPr>
              <a:t>platform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capabilities</a:t>
            </a:r>
            <a:r>
              <a:rPr lang="fr-FR" sz="1600" dirty="0">
                <a:latin typeface="+mj-lt"/>
              </a:rPr>
              <a:t> and transformative science goals </a:t>
            </a:r>
            <a:r>
              <a:rPr lang="fr-FR" sz="1600" dirty="0" err="1">
                <a:latin typeface="+mj-lt"/>
              </a:rPr>
              <a:t>outlined</a:t>
            </a:r>
            <a:r>
              <a:rPr lang="fr-FR" sz="1600" dirty="0">
                <a:latin typeface="+mj-lt"/>
              </a:rPr>
              <a:t> in the new </a:t>
            </a:r>
            <a:r>
              <a:rPr lang="fr-FR" sz="1600" dirty="0" smtClean="0">
                <a:latin typeface="+mj-lt"/>
              </a:rPr>
              <a:t>	science </a:t>
            </a:r>
            <a:r>
              <a:rPr lang="fr-FR" sz="1600" dirty="0">
                <a:latin typeface="+mj-lt"/>
              </a:rPr>
              <a:t>plan "</a:t>
            </a:r>
            <a:r>
              <a:rPr lang="fr-FR" sz="1600" i="1" dirty="0" err="1">
                <a:latin typeface="+mj-lt"/>
              </a:rPr>
              <a:t>Illuminating</a:t>
            </a:r>
            <a:r>
              <a:rPr lang="fr-FR" sz="1600" i="1" dirty="0">
                <a:latin typeface="+mj-lt"/>
              </a:rPr>
              <a:t> </a:t>
            </a:r>
            <a:r>
              <a:rPr lang="fr-FR" sz="1600" i="1" dirty="0" err="1">
                <a:latin typeface="+mj-lt"/>
              </a:rPr>
              <a:t>Earth’s</a:t>
            </a:r>
            <a:r>
              <a:rPr lang="fr-FR" sz="1600" i="1" dirty="0">
                <a:latin typeface="+mj-lt"/>
              </a:rPr>
              <a:t> </a:t>
            </a:r>
            <a:r>
              <a:rPr lang="fr-FR" sz="1600" i="1" dirty="0" err="1">
                <a:latin typeface="+mj-lt"/>
              </a:rPr>
              <a:t>Past</a:t>
            </a:r>
            <a:r>
              <a:rPr lang="fr-FR" sz="1600" i="1" dirty="0">
                <a:latin typeface="+mj-lt"/>
              </a:rPr>
              <a:t>, </a:t>
            </a:r>
            <a:r>
              <a:rPr lang="fr-FR" sz="1600" i="1" dirty="0" err="1">
                <a:latin typeface="+mj-lt"/>
              </a:rPr>
              <a:t>Present</a:t>
            </a:r>
            <a:r>
              <a:rPr lang="fr-FR" sz="1600" i="1" dirty="0">
                <a:latin typeface="+mj-lt"/>
              </a:rPr>
              <a:t>, and Future: The International </a:t>
            </a:r>
            <a:r>
              <a:rPr lang="fr-FR" sz="1600" i="1" dirty="0" err="1">
                <a:latin typeface="+mj-lt"/>
              </a:rPr>
              <a:t>Ocean</a:t>
            </a:r>
            <a:r>
              <a:rPr lang="fr-FR" sz="1600" i="1" dirty="0">
                <a:latin typeface="+mj-lt"/>
              </a:rPr>
              <a:t> </a:t>
            </a:r>
            <a:r>
              <a:rPr lang="fr-FR" sz="1600" i="1" dirty="0" err="1">
                <a:latin typeface="+mj-lt"/>
              </a:rPr>
              <a:t>Discovery</a:t>
            </a:r>
            <a:r>
              <a:rPr lang="fr-FR" sz="1600" i="1" dirty="0">
                <a:latin typeface="+mj-lt"/>
              </a:rPr>
              <a:t> </a:t>
            </a:r>
            <a:r>
              <a:rPr lang="fr-FR" sz="1600" i="1" dirty="0" smtClean="0">
                <a:latin typeface="+mj-lt"/>
              </a:rPr>
              <a:t>	Program </a:t>
            </a:r>
            <a:r>
              <a:rPr lang="fr-FR" sz="1600" i="1" dirty="0">
                <a:latin typeface="+mj-lt"/>
              </a:rPr>
              <a:t>Science Plan for 2013-2023".   </a:t>
            </a:r>
            <a:endParaRPr lang="fr-FR" sz="1600" i="1" dirty="0" smtClean="0">
              <a:latin typeface="+mj-lt"/>
            </a:endParaRPr>
          </a:p>
          <a:p>
            <a:pPr algn="just">
              <a:lnSpc>
                <a:spcPts val="2620"/>
              </a:lnSpc>
            </a:pPr>
            <a:r>
              <a:rPr lang="fr-FR" sz="1600" dirty="0" smtClean="0">
                <a:latin typeface="+mj-lt"/>
              </a:rPr>
              <a:t>This </a:t>
            </a:r>
            <a:r>
              <a:rPr lang="fr-FR" sz="1600" dirty="0">
                <a:latin typeface="+mj-lt"/>
              </a:rPr>
              <a:t>Framework </a:t>
            </a:r>
            <a:r>
              <a:rPr lang="fr-FR" sz="1600" dirty="0" err="1">
                <a:latin typeface="+mj-lt"/>
              </a:rPr>
              <a:t>will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be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used</a:t>
            </a:r>
            <a:r>
              <a:rPr lang="fr-FR" sz="1600" dirty="0">
                <a:latin typeface="+mj-lt"/>
              </a:rPr>
              <a:t> as a </a:t>
            </a:r>
            <a:r>
              <a:rPr lang="fr-FR" sz="1600" dirty="0" err="1">
                <a:latin typeface="+mj-lt"/>
              </a:rPr>
              <a:t>guiding</a:t>
            </a:r>
            <a:r>
              <a:rPr lang="fr-FR" sz="1600" dirty="0">
                <a:latin typeface="+mj-lt"/>
              </a:rPr>
              <a:t> document by the Platform Providers to </a:t>
            </a:r>
            <a:r>
              <a:rPr lang="fr-FR" sz="1600" dirty="0" err="1">
                <a:latin typeface="+mj-lt"/>
              </a:rPr>
              <a:t>develop</a:t>
            </a:r>
            <a:r>
              <a:rPr lang="fr-FR" sz="1600" dirty="0">
                <a:latin typeface="+mj-lt"/>
              </a:rPr>
              <a:t> more </a:t>
            </a:r>
            <a:r>
              <a:rPr lang="fr-FR" sz="1600" dirty="0" smtClean="0">
                <a:latin typeface="+mj-lt"/>
              </a:rPr>
              <a:t>	</a:t>
            </a:r>
            <a:r>
              <a:rPr lang="fr-FR" sz="1600" dirty="0" err="1" smtClean="0">
                <a:latin typeface="+mj-lt"/>
              </a:rPr>
              <a:t>specific</a:t>
            </a:r>
            <a:r>
              <a:rPr lang="fr-FR" sz="1600" dirty="0">
                <a:latin typeface="+mj-lt"/>
              </a:rPr>
              <a:t> Memoranda of </a:t>
            </a:r>
            <a:r>
              <a:rPr lang="fr-FR" sz="1600" dirty="0" err="1">
                <a:latin typeface="+mj-lt"/>
              </a:rPr>
              <a:t>Understanding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with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their</a:t>
            </a:r>
            <a:r>
              <a:rPr lang="fr-FR" sz="1600" dirty="0">
                <a:latin typeface="+mj-lt"/>
              </a:rPr>
              <a:t> international </a:t>
            </a:r>
            <a:r>
              <a:rPr lang="fr-FR" sz="1600" dirty="0" err="1">
                <a:latin typeface="+mj-lt"/>
              </a:rPr>
              <a:t>partners</a:t>
            </a:r>
            <a:r>
              <a:rPr lang="fr-FR" sz="1600" dirty="0">
                <a:latin typeface="+mj-lt"/>
              </a:rPr>
              <a:t> for the new IODP over the </a:t>
            </a:r>
            <a:r>
              <a:rPr lang="fr-FR" sz="1600" dirty="0" smtClean="0">
                <a:latin typeface="+mj-lt"/>
              </a:rPr>
              <a:t>	</a:t>
            </a:r>
            <a:r>
              <a:rPr lang="fr-FR" sz="1600" dirty="0" err="1" smtClean="0">
                <a:latin typeface="+mj-lt"/>
              </a:rPr>
              <a:t>next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year</a:t>
            </a:r>
            <a:r>
              <a:rPr lang="fr-FR" sz="1600" dirty="0">
                <a:latin typeface="+mj-lt"/>
              </a:rPr>
              <a:t>. 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76629" y="1123993"/>
            <a:ext cx="7669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&gt; </a:t>
            </a:r>
            <a:r>
              <a:rPr lang="fr-FR" dirty="0" err="1" smtClean="0">
                <a:latin typeface="+mj-lt"/>
              </a:rPr>
              <a:t>Writing</a:t>
            </a:r>
            <a:r>
              <a:rPr lang="fr-FR" dirty="0" smtClean="0">
                <a:latin typeface="+mj-lt"/>
              </a:rPr>
              <a:t> of the New Framework document by IWG+ </a:t>
            </a:r>
            <a:r>
              <a:rPr lang="fr-FR" dirty="0" err="1" smtClean="0">
                <a:latin typeface="+mj-lt"/>
              </a:rPr>
              <a:t>started</a:t>
            </a:r>
            <a:r>
              <a:rPr lang="fr-FR" dirty="0" smtClean="0">
                <a:latin typeface="+mj-lt"/>
              </a:rPr>
              <a:t> in </a:t>
            </a:r>
            <a:r>
              <a:rPr lang="fr-FR" dirty="0" err="1" smtClean="0">
                <a:latin typeface="+mj-lt"/>
              </a:rPr>
              <a:t>september</a:t>
            </a:r>
            <a:r>
              <a:rPr lang="fr-FR" dirty="0" smtClean="0">
                <a:latin typeface="+mj-lt"/>
              </a:rPr>
              <a:t> 2011</a:t>
            </a:r>
          </a:p>
          <a:p>
            <a:endParaRPr lang="fr-FR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&gt; </a:t>
            </a:r>
            <a:r>
              <a:rPr lang="fr-FR" dirty="0" err="1" smtClean="0">
                <a:latin typeface="+mj-lt"/>
              </a:rPr>
              <a:t>Posted</a:t>
            </a:r>
            <a:r>
              <a:rPr lang="fr-FR" dirty="0" smtClean="0">
                <a:latin typeface="+mj-lt"/>
              </a:rPr>
              <a:t> on the IODP-MI </a:t>
            </a:r>
            <a:r>
              <a:rPr lang="fr-FR" dirty="0" err="1" smtClean="0">
                <a:latin typeface="+mj-lt"/>
              </a:rPr>
              <a:t>website</a:t>
            </a:r>
            <a:r>
              <a:rPr lang="fr-FR" dirty="0" smtClean="0">
                <a:latin typeface="+mj-lt"/>
              </a:rPr>
              <a:t>  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8840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">
  <a:themeElements>
    <a:clrScheme name="Flux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Flux.thmx</Template>
  <TotalTime>26719</TotalTime>
  <Words>1718</Words>
  <Application>Microsoft Macintosh PowerPoint</Application>
  <PresentationFormat>Présentation à l'écran (4:3)</PresentationFormat>
  <Paragraphs>1294</Paragraphs>
  <Slides>28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Flux</vt:lpstr>
      <vt:lpstr>Document</vt:lpstr>
      <vt:lpstr>Présentation PowerPoint</vt:lpstr>
      <vt:lpstr>Présentation PowerPoint</vt:lpstr>
      <vt:lpstr>Présentation PowerPoint</vt:lpstr>
      <vt:lpstr>Présentation PowerPoint</vt:lpstr>
      <vt:lpstr>FY14 Expeditions 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CEREGE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Gilbert Camoin</dc:creator>
  <cp:lastModifiedBy>Gilbert Camoin</cp:lastModifiedBy>
  <cp:revision>263</cp:revision>
  <dcterms:created xsi:type="dcterms:W3CDTF">2012-01-12T15:41:17Z</dcterms:created>
  <dcterms:modified xsi:type="dcterms:W3CDTF">2012-08-29T05:47:54Z</dcterms:modified>
</cp:coreProperties>
</file>