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9" r:id="rId1"/>
  </p:sldMasterIdLst>
  <p:notesMasterIdLst>
    <p:notesMasterId r:id="rId9"/>
  </p:notesMasterIdLst>
  <p:sldIdLst>
    <p:sldId id="367" r:id="rId2"/>
    <p:sldId id="401" r:id="rId3"/>
    <p:sldId id="398" r:id="rId4"/>
    <p:sldId id="349" r:id="rId5"/>
    <p:sldId id="346" r:id="rId6"/>
    <p:sldId id="399" r:id="rId7"/>
    <p:sldId id="40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81B4"/>
    <a:srgbClr val="DA77D6"/>
    <a:srgbClr val="000000"/>
    <a:srgbClr val="981C2F"/>
    <a:srgbClr val="00FF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08" autoAdjust="0"/>
    <p:restoredTop sz="99707" autoAdjust="0"/>
  </p:normalViewPr>
  <p:slideViewPr>
    <p:cSldViewPr snapToGrid="0" snapToObjects="1">
      <p:cViewPr>
        <p:scale>
          <a:sx n="150" d="100"/>
          <a:sy n="150" d="100"/>
        </p:scale>
        <p:origin x="-88" y="17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2" d="100"/>
          <a:sy n="152" d="100"/>
        </p:scale>
        <p:origin x="-660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CEEBE-7963-0C41-A355-845BD779955B}" type="datetimeFigureOut">
              <a:rPr lang="en-US" smtClean="0"/>
              <a:pPr/>
              <a:t>26/01/15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B0743B-07FB-864B-A1B5-FD25B05A01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04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743B-07FB-864B-A1B5-FD25B05A01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81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743B-07FB-864B-A1B5-FD25B05A01D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81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743B-07FB-864B-A1B5-FD25B05A01D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81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743B-07FB-864B-A1B5-FD25B05A01D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81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0743B-07FB-864B-A1B5-FD25B05A01D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81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_tradnl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A6F448-2500-A941-83A2-72E755BAFB9A}" type="datetimeFigureOut">
              <a:rPr lang="en-US" smtClean="0"/>
              <a:t>26/01/15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9E0708F-BB40-7F41-BFED-EC95A20B48F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2048933" y="20150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383503" y="1176868"/>
            <a:ext cx="472003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1381B4"/>
                </a:solidFill>
                <a:latin typeface="Calibri"/>
                <a:cs typeface="Calibri"/>
              </a:rPr>
              <a:t>ESSAC News</a:t>
            </a:r>
          </a:p>
          <a:p>
            <a:pPr algn="ctr"/>
            <a:endParaRPr lang="en-US" sz="4000" dirty="0" smtClean="0">
              <a:solidFill>
                <a:srgbClr val="1381B4"/>
              </a:solidFill>
              <a:latin typeface="Calibri"/>
              <a:cs typeface="Calibri"/>
            </a:endParaRPr>
          </a:p>
          <a:p>
            <a:pPr algn="ctr"/>
            <a:r>
              <a:rPr lang="en-US" sz="3600" dirty="0">
                <a:latin typeface="Calibri"/>
                <a:cs typeface="Calibri"/>
              </a:rPr>
              <a:t>OETF </a:t>
            </a:r>
            <a:r>
              <a:rPr lang="en-US" sz="3600" dirty="0" smtClean="0">
                <a:latin typeface="Calibri"/>
                <a:cs typeface="Calibri"/>
              </a:rPr>
              <a:t>METTING</a:t>
            </a:r>
            <a:endParaRPr lang="en-US" sz="3600" dirty="0">
              <a:latin typeface="Calibri"/>
              <a:cs typeface="Calibri"/>
            </a:endParaRPr>
          </a:p>
          <a:p>
            <a:pPr algn="ctr"/>
            <a:r>
              <a:rPr lang="en-US" sz="3600" dirty="0" smtClean="0">
                <a:latin typeface="Calibri"/>
                <a:cs typeface="Calibri"/>
              </a:rPr>
              <a:t>27-28 January, 2015</a:t>
            </a:r>
          </a:p>
          <a:p>
            <a:pPr algn="ctr"/>
            <a:endParaRPr lang="en-US" sz="3600" dirty="0" smtClean="0">
              <a:latin typeface="Calibri"/>
              <a:cs typeface="Calibri"/>
            </a:endParaRPr>
          </a:p>
          <a:p>
            <a:pPr algn="ctr"/>
            <a:r>
              <a:rPr lang="en-US" sz="4000" dirty="0" smtClean="0">
                <a:latin typeface="Calibri"/>
                <a:cs typeface="Calibri"/>
              </a:rPr>
              <a:t>Nancy</a:t>
            </a:r>
            <a:endParaRPr lang="en-US" sz="40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716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2048933" y="20150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33599" y="2015067"/>
            <a:ext cx="5057795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 </a:t>
            </a:r>
            <a:r>
              <a:rPr lang="en-US" dirty="0" smtClean="0"/>
              <a:t>STAFFING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EXPEDITION CALLS AND APPLICATIONS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SEP NOMINATIONS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EFB NOMINATIONS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ESSAC CHAIR APPLICATIONS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EGU SESSION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33599" y="999067"/>
            <a:ext cx="1877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1381B4"/>
                </a:solidFill>
              </a:rPr>
              <a:t>SUMMARY</a:t>
            </a:r>
            <a:endParaRPr lang="en-US" sz="2400" b="1" dirty="0">
              <a:solidFill>
                <a:srgbClr val="1381B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53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337889" y="281001"/>
            <a:ext cx="14542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Staffing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1733" y="1132469"/>
            <a:ext cx="80263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/>
              <a:t>JR Exp. 359: Maldives Monsoon and Sea </a:t>
            </a:r>
            <a:r>
              <a:rPr lang="en-US" b="1" dirty="0" smtClean="0"/>
              <a:t>Level</a:t>
            </a:r>
            <a:r>
              <a:rPr lang="en-US" dirty="0" smtClean="0"/>
              <a:t>: 30 </a:t>
            </a:r>
            <a:r>
              <a:rPr lang="en-US" dirty="0"/>
              <a:t>Sept. to 30 Nov. 2015 </a:t>
            </a:r>
          </a:p>
          <a:p>
            <a:r>
              <a:rPr lang="en-US" dirty="0"/>
              <a:t>Co-chiefs: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</a:rPr>
              <a:t>Christian </a:t>
            </a:r>
            <a:r>
              <a:rPr lang="en-US" u="sng" dirty="0" err="1" smtClean="0">
                <a:solidFill>
                  <a:schemeClr val="accent5">
                    <a:lumMod val="50000"/>
                  </a:schemeClr>
                </a:solidFill>
              </a:rPr>
              <a:t>Betzler</a:t>
            </a:r>
            <a:r>
              <a:rPr lang="en-US" u="sng" dirty="0" smtClean="0">
                <a:solidFill>
                  <a:schemeClr val="accent5">
                    <a:lumMod val="50000"/>
                  </a:schemeClr>
                </a:solidFill>
              </a:rPr>
              <a:t> (Germany)</a:t>
            </a:r>
            <a:r>
              <a:rPr lang="en-US" u="sng" dirty="0" smtClean="0"/>
              <a:t> </a:t>
            </a:r>
            <a:r>
              <a:rPr lang="en-US" dirty="0"/>
              <a:t>&amp; </a:t>
            </a:r>
            <a:r>
              <a:rPr lang="en-US" dirty="0" err="1"/>
              <a:t>Gregor</a:t>
            </a:r>
            <a:r>
              <a:rPr lang="en-US" dirty="0"/>
              <a:t> </a:t>
            </a:r>
            <a:r>
              <a:rPr lang="en-US" dirty="0" err="1" smtClean="0"/>
              <a:t>Eberli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Staffing almost completed </a:t>
            </a:r>
            <a:r>
              <a:rPr lang="en-US" dirty="0" smtClean="0">
                <a:solidFill>
                  <a:srgbClr val="FF0000"/>
                </a:solidFill>
              </a:rPr>
              <a:t>(2 </a:t>
            </a:r>
            <a:r>
              <a:rPr lang="en-US" dirty="0" smtClean="0">
                <a:solidFill>
                  <a:srgbClr val="FF0000"/>
                </a:solidFill>
              </a:rPr>
              <a:t>UK, 2 </a:t>
            </a:r>
            <a:r>
              <a:rPr lang="en-US" dirty="0" err="1" smtClean="0">
                <a:solidFill>
                  <a:srgbClr val="FF0000"/>
                </a:solidFill>
              </a:rPr>
              <a:t>Ger</a:t>
            </a:r>
            <a:r>
              <a:rPr lang="en-US" dirty="0" smtClean="0">
                <a:solidFill>
                  <a:srgbClr val="FF0000"/>
                </a:solidFill>
              </a:rPr>
              <a:t>, 1 </a:t>
            </a:r>
            <a:r>
              <a:rPr lang="en-US" dirty="0" err="1" smtClean="0">
                <a:solidFill>
                  <a:srgbClr val="FF0000"/>
                </a:solidFill>
              </a:rPr>
              <a:t>Fr</a:t>
            </a:r>
            <a:r>
              <a:rPr lang="en-US" dirty="0" smtClean="0">
                <a:solidFill>
                  <a:srgbClr val="FF0000"/>
                </a:solidFill>
              </a:rPr>
              <a:t>, 1 </a:t>
            </a:r>
            <a:r>
              <a:rPr lang="en-US" dirty="0" err="1" smtClean="0">
                <a:solidFill>
                  <a:srgbClr val="FF0000"/>
                </a:solidFill>
              </a:rPr>
              <a:t>Neth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1733" y="3302507"/>
            <a:ext cx="8389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/>
              <a:t>JR Exp. 360: SW Indian Ridge Lower Crust and </a:t>
            </a:r>
            <a:r>
              <a:rPr lang="en-US" b="1" dirty="0" err="1" smtClean="0"/>
              <a:t>Moho</a:t>
            </a:r>
            <a:r>
              <a:rPr lang="en-US" b="1" dirty="0" smtClean="0"/>
              <a:t>: </a:t>
            </a:r>
            <a:r>
              <a:rPr lang="en-US" dirty="0" smtClean="0"/>
              <a:t>30 </a:t>
            </a:r>
            <a:r>
              <a:rPr lang="en-US" dirty="0"/>
              <a:t>November 2015 to 30 January </a:t>
            </a:r>
            <a:r>
              <a:rPr lang="en-US" dirty="0" smtClean="0"/>
              <a:t>2016; </a:t>
            </a:r>
            <a:r>
              <a:rPr lang="en-US" dirty="0" smtClean="0"/>
              <a:t>Co</a:t>
            </a:r>
            <a:r>
              <a:rPr lang="en-US" dirty="0"/>
              <a:t>-chiefs: Henry Dick &amp;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</a:rPr>
              <a:t>Christopher </a:t>
            </a:r>
            <a:r>
              <a:rPr lang="en-US" u="sng" dirty="0" smtClean="0">
                <a:solidFill>
                  <a:schemeClr val="accent5">
                    <a:lumMod val="50000"/>
                  </a:schemeClr>
                </a:solidFill>
              </a:rPr>
              <a:t>MacLeod (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</a:rPr>
              <a:t>UK</a:t>
            </a:r>
            <a:r>
              <a:rPr lang="en-US" u="sng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en-US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u="sng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Staffing in Process: Late stage (invitations to be sent soon)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7889" y="4779835"/>
            <a:ext cx="7202829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/>
              <a:t>JR Exp. 361: Southern African </a:t>
            </a:r>
            <a:r>
              <a:rPr lang="en-US" b="1" dirty="0" smtClean="0"/>
              <a:t>Climates: </a:t>
            </a:r>
            <a:r>
              <a:rPr lang="en-US" dirty="0" smtClean="0"/>
              <a:t>30 </a:t>
            </a:r>
            <a:r>
              <a:rPr lang="en-US" dirty="0"/>
              <a:t>January to 31 March </a:t>
            </a:r>
            <a:r>
              <a:rPr lang="en-US" dirty="0" smtClean="0"/>
              <a:t>2016;  </a:t>
            </a:r>
            <a:r>
              <a:rPr lang="en-US" dirty="0" smtClean="0"/>
              <a:t>Co</a:t>
            </a:r>
            <a:r>
              <a:rPr lang="en-US" dirty="0"/>
              <a:t>-chiefs: </a:t>
            </a:r>
            <a:r>
              <a:rPr lang="en-US" u="sng" dirty="0">
                <a:solidFill>
                  <a:schemeClr val="accent5">
                    <a:lumMod val="50000"/>
                  </a:schemeClr>
                </a:solidFill>
              </a:rPr>
              <a:t>Ian </a:t>
            </a:r>
            <a:r>
              <a:rPr lang="en-US" u="sng" dirty="0" smtClean="0">
                <a:solidFill>
                  <a:schemeClr val="accent5">
                    <a:lumMod val="50000"/>
                  </a:schemeClr>
                </a:solidFill>
              </a:rPr>
              <a:t>Hall (UK)</a:t>
            </a:r>
            <a:endParaRPr lang="en-US" u="sng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Staffing </a:t>
            </a:r>
            <a:r>
              <a:rPr lang="en-US" dirty="0" smtClean="0">
                <a:solidFill>
                  <a:srgbClr val="FF0000"/>
                </a:solidFill>
              </a:rPr>
              <a:t>in Process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21733" y="2362287"/>
            <a:ext cx="8322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Special Call  </a:t>
            </a:r>
            <a:r>
              <a:rPr lang="en-US" dirty="0"/>
              <a:t>for experienced scientists in </a:t>
            </a:r>
            <a:r>
              <a:rPr lang="en-US" dirty="0" err="1"/>
              <a:t>paleomagnetics</a:t>
            </a:r>
            <a:r>
              <a:rPr lang="en-US" dirty="0"/>
              <a:t> and </a:t>
            </a:r>
            <a:r>
              <a:rPr lang="en-US" dirty="0" err="1"/>
              <a:t>nannofossil</a:t>
            </a:r>
            <a:r>
              <a:rPr lang="en-US" dirty="0"/>
              <a:t> </a:t>
            </a:r>
            <a:r>
              <a:rPr lang="en-US" dirty="0" smtClean="0"/>
              <a:t>micropaleontology </a:t>
            </a:r>
            <a:r>
              <a:rPr lang="en-US" dirty="0" smtClean="0"/>
              <a:t>(Deadline </a:t>
            </a:r>
            <a:r>
              <a:rPr lang="en-US" dirty="0" smtClean="0"/>
              <a:t>25 January). Number </a:t>
            </a:r>
            <a:r>
              <a:rPr lang="en-US" dirty="0" smtClean="0"/>
              <a:t>of valid Applications</a:t>
            </a:r>
            <a:r>
              <a:rPr lang="en-US" dirty="0" smtClean="0"/>
              <a:t>: </a:t>
            </a:r>
            <a:r>
              <a:rPr lang="en-US" dirty="0"/>
              <a:t>3</a:t>
            </a:r>
            <a:r>
              <a:rPr lang="en-US" dirty="0" smtClean="0"/>
              <a:t> ( 2 UK, 1 It 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87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15"/>
          <p:cNvSpPr txBox="1"/>
          <p:nvPr/>
        </p:nvSpPr>
        <p:spPr>
          <a:xfrm>
            <a:off x="1473586" y="167621"/>
            <a:ext cx="58162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Expedition Calls and Applications</a:t>
            </a:r>
            <a:endParaRPr lang="en-US" b="1" dirty="0"/>
          </a:p>
        </p:txBody>
      </p:sp>
      <p:pic>
        <p:nvPicPr>
          <p:cNvPr id="10" name="Picture 9" descr="Screen Shot 2015-01-22 at 12.10.3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550" y="921493"/>
            <a:ext cx="5317451" cy="246356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0" name="TextBox 19"/>
          <p:cNvSpPr txBox="1"/>
          <p:nvPr/>
        </p:nvSpPr>
        <p:spPr>
          <a:xfrm>
            <a:off x="1173915" y="3586392"/>
            <a:ext cx="67930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Number of valid applications: 42 plus 1 pending of eligibility (Spain/UK)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sz="1600" dirty="0" smtClean="0"/>
              <a:t>(11 </a:t>
            </a:r>
            <a:r>
              <a:rPr lang="en-US" sz="1600" dirty="0" err="1" smtClean="0"/>
              <a:t>Fr</a:t>
            </a:r>
            <a:r>
              <a:rPr lang="en-US" sz="1600" dirty="0" smtClean="0"/>
              <a:t>, 5 </a:t>
            </a:r>
            <a:r>
              <a:rPr lang="en-US" sz="1600" dirty="0" err="1" smtClean="0"/>
              <a:t>Ger</a:t>
            </a:r>
            <a:r>
              <a:rPr lang="en-US" sz="1600" dirty="0" smtClean="0"/>
              <a:t>, 11 UK, 4 </a:t>
            </a:r>
            <a:r>
              <a:rPr lang="en-US" sz="1600" dirty="0" err="1" smtClean="0"/>
              <a:t>Nw</a:t>
            </a:r>
            <a:r>
              <a:rPr lang="en-US" sz="1600" dirty="0" smtClean="0"/>
              <a:t>, 3 It, 2 </a:t>
            </a:r>
            <a:r>
              <a:rPr lang="en-US" sz="1600" dirty="0" err="1"/>
              <a:t>S</a:t>
            </a:r>
            <a:r>
              <a:rPr lang="en-US" sz="1600" dirty="0" err="1" smtClean="0"/>
              <a:t>wit</a:t>
            </a:r>
            <a:r>
              <a:rPr lang="en-US" sz="1600" dirty="0" smtClean="0"/>
              <a:t>, 2 </a:t>
            </a:r>
            <a:r>
              <a:rPr lang="en-US" sz="1600" dirty="0" err="1" smtClean="0"/>
              <a:t>Swe</a:t>
            </a:r>
            <a:r>
              <a:rPr lang="en-US" sz="1600" dirty="0" smtClean="0"/>
              <a:t>, 1 </a:t>
            </a:r>
            <a:r>
              <a:rPr lang="en-US" sz="1600" dirty="0" err="1" smtClean="0"/>
              <a:t>Aus</a:t>
            </a:r>
            <a:r>
              <a:rPr lang="en-US" sz="1600" dirty="0" smtClean="0"/>
              <a:t>, 1 Can, 1 </a:t>
            </a:r>
            <a:r>
              <a:rPr lang="en-US" sz="1600" dirty="0" err="1"/>
              <a:t>N</a:t>
            </a:r>
            <a:r>
              <a:rPr lang="en-US" sz="1600" dirty="0" err="1" smtClean="0"/>
              <a:t>eth</a:t>
            </a:r>
            <a:r>
              <a:rPr lang="en-US" sz="1600" dirty="0" smtClean="0"/>
              <a:t>, 1Pt)   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7205134" y="1642534"/>
            <a:ext cx="1306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Ranking in</a:t>
            </a:r>
          </a:p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81345" y="4745467"/>
            <a:ext cx="3141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Webinar 357: </a:t>
            </a:r>
            <a:r>
              <a:rPr lang="en-US" dirty="0" smtClean="0"/>
              <a:t>65 participants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8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Rectangle 14"/>
          <p:cNvSpPr/>
          <p:nvPr/>
        </p:nvSpPr>
        <p:spPr>
          <a:xfrm>
            <a:off x="200015" y="137303"/>
            <a:ext cx="85919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solidFill>
                <a:srgbClr val="FFFF70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 </a:t>
            </a:r>
            <a:endParaRPr lang="en-US" i="1" dirty="0">
              <a:solidFill>
                <a:srgbClr val="FFFF7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48933" y="20150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23358" y="79528"/>
            <a:ext cx="3004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SEP nominations </a:t>
            </a:r>
            <a:endParaRPr lang="en-US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8432122"/>
              </p:ext>
            </p:extLst>
          </p:nvPr>
        </p:nvGraphicFramePr>
        <p:xfrm>
          <a:off x="562400" y="1240834"/>
          <a:ext cx="8229600" cy="3597624"/>
        </p:xfrm>
        <a:graphic>
          <a:graphicData uri="http://schemas.openxmlformats.org/drawingml/2006/table">
            <a:tbl>
              <a:tblPr/>
              <a:tblGrid>
                <a:gridCol w="1389298"/>
                <a:gridCol w="1194619"/>
                <a:gridCol w="1017639"/>
                <a:gridCol w="1637071"/>
                <a:gridCol w="2990973"/>
              </a:tblGrid>
              <a:tr h="27432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 ( Science Evaluation Panel)</a:t>
                      </a:r>
                    </a:p>
                  </a:txBody>
                  <a:tcPr marL="8849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22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Science Evaluation Subgroup: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Term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Expertise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12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Calibri"/>
                        </a:rPr>
                        <a:t>Kroon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Calibri"/>
                        </a:rPr>
                        <a:t>Dick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244062"/>
                          </a:solidFill>
                          <a:effectLst/>
                          <a:latin typeface="Calibri"/>
                        </a:rPr>
                        <a:t>Chair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Paleoceanography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Godard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Marguerite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France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Jan 15-Dec 17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Petrology and geochemistry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Geldmacher 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Jörg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Sept 12 - </a:t>
                      </a:r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15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Igneous geochemistry, petrology, geodynamics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Heuer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Verena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Dec 12 - Dec 15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Biogeochemistry, organic geochemistry and deep biosphere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McNeill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Lisa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Aug 12 - Dec 15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Tectonics, structure and geohazards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2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O´Reagen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Matt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Sweden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May 13-Dec 15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Marine geology, paleoceanography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Bohaty</a:t>
                      </a:r>
                      <a:endParaRPr lang="en-US" sz="14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Steven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Jan 15-Dec 17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Paleoceanography</a:t>
                      </a:r>
                      <a:r>
                        <a:rPr lang="en-US" sz="1400" b="0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, </a:t>
                      </a: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sedimentary geochemistry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Piller</a:t>
                      </a: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106188" marR="8849" marT="88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Werner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Austria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Jan 15-Dec 17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Carbonate sedimentology and </a:t>
                      </a:r>
                      <a:r>
                        <a:rPr lang="en-US" sz="14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Micropaleontolgy</a:t>
                      </a:r>
                      <a:endParaRPr lang="en-US" sz="1400" b="0" i="0" u="none" strike="noStrike" dirty="0">
                        <a:solidFill>
                          <a:srgbClr val="0000FF"/>
                        </a:solidFill>
                        <a:effectLst/>
                        <a:latin typeface="Calibri"/>
                      </a:endParaRP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4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Gutscher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 Marc-André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France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Jan 15-Dec 17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Marine geophysics (bathymetry, </a:t>
                      </a:r>
                      <a:r>
                        <a:rPr lang="en-US" sz="14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seismics</a:t>
                      </a:r>
                      <a:r>
                        <a:rPr lang="en-US" sz="1400" b="0" i="0" u="none" strike="noStrike" dirty="0">
                          <a:solidFill>
                            <a:srgbClr val="0000FF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106188" marR="8849" marT="88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33599" y="779868"/>
            <a:ext cx="4667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(After </a:t>
            </a:r>
            <a:r>
              <a:rPr lang="en-US" dirty="0" smtClean="0"/>
              <a:t>the ECORD/ESSAC meeting, Zurich)</a:t>
            </a:r>
            <a:endParaRPr lang="en-US" dirty="0"/>
          </a:p>
        </p:txBody>
      </p:sp>
      <p:pic>
        <p:nvPicPr>
          <p:cNvPr id="11" name="Picture 10" descr="Screen Shot 2015-01-22 at 12.29.05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064592"/>
            <a:ext cx="7459133" cy="102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64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2048933" y="20150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1270" y="163943"/>
            <a:ext cx="8172263" cy="6044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ECORD Facility Board Call: </a:t>
            </a:r>
            <a:r>
              <a:rPr lang="en-US" u="sng" dirty="0" smtClean="0"/>
              <a:t>Deadline 5 </a:t>
            </a:r>
            <a:r>
              <a:rPr lang="en-US" u="sng" dirty="0"/>
              <a:t>D</a:t>
            </a:r>
            <a:r>
              <a:rPr lang="en-US" u="sng" dirty="0" smtClean="0"/>
              <a:t>ec, 2014 </a:t>
            </a:r>
          </a:p>
          <a:p>
            <a:endParaRPr lang="en-US" sz="1600" u="sng" dirty="0" smtClean="0"/>
          </a:p>
          <a:p>
            <a:r>
              <a:rPr lang="en-US" sz="1600" dirty="0" smtClean="0"/>
              <a:t>9 applications</a:t>
            </a:r>
          </a:p>
          <a:p>
            <a:endParaRPr lang="en-US" sz="1600" dirty="0"/>
          </a:p>
          <a:p>
            <a:r>
              <a:rPr lang="en-US" sz="1600" dirty="0" smtClean="0"/>
              <a:t>Approved by </a:t>
            </a:r>
            <a:r>
              <a:rPr lang="en-US" sz="1600" dirty="0" smtClean="0"/>
              <a:t>the ECORD Council:</a:t>
            </a:r>
          </a:p>
          <a:p>
            <a:endParaRPr lang="en-US" sz="1600" dirty="0" smtClean="0"/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600" dirty="0"/>
              <a:t>Gilles </a:t>
            </a:r>
            <a:r>
              <a:rPr lang="en-US" sz="1600" dirty="0" err="1"/>
              <a:t>Lericolais</a:t>
            </a:r>
            <a:r>
              <a:rPr lang="en-US" sz="1600" dirty="0"/>
              <a:t> (ECORD; marine geologist/</a:t>
            </a:r>
            <a:r>
              <a:rPr lang="en-US" sz="1600" dirty="0" err="1"/>
              <a:t>geophysists</a:t>
            </a:r>
            <a:r>
              <a:rPr lang="en-US" sz="1600" dirty="0"/>
              <a:t>, previous panel experience)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600" dirty="0" smtClean="0"/>
              <a:t>Fumio </a:t>
            </a:r>
            <a:r>
              <a:rPr lang="en-US" sz="1600" dirty="0"/>
              <a:t>Inagaki (Japan;  microbiologist, extensive IODP experience at many levels)</a:t>
            </a:r>
          </a:p>
          <a:p>
            <a:pPr marL="285750" indent="-285750">
              <a:lnSpc>
                <a:spcPct val="120000"/>
              </a:lnSpc>
              <a:buFont typeface="Arial"/>
              <a:buChar char="•"/>
            </a:pPr>
            <a:r>
              <a:rPr lang="en-US" sz="1600" dirty="0" smtClean="0"/>
              <a:t>Stephen </a:t>
            </a:r>
            <a:r>
              <a:rPr lang="en-US" sz="1600" dirty="0"/>
              <a:t>Gallagher (Australia, US Associated Member; carbonate </a:t>
            </a:r>
            <a:r>
              <a:rPr lang="en-US" sz="1600" dirty="0" err="1"/>
              <a:t>sedimentologist</a:t>
            </a:r>
            <a:r>
              <a:rPr lang="en-US" sz="1600" dirty="0"/>
              <a:t>, active in ANZIC and IODP</a:t>
            </a:r>
            <a:r>
              <a:rPr lang="en-US" sz="1600" dirty="0" smtClean="0"/>
              <a:t>)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r>
              <a:rPr lang="en-US" sz="1600" dirty="0"/>
              <a:t>Benoit </a:t>
            </a:r>
            <a:r>
              <a:rPr lang="en-US" sz="1600" dirty="0" err="1"/>
              <a:t>Ildefonse</a:t>
            </a:r>
            <a:r>
              <a:rPr lang="en-US" sz="1600" dirty="0"/>
              <a:t> </a:t>
            </a:r>
            <a:r>
              <a:rPr lang="en-US" sz="1600" dirty="0" smtClean="0"/>
              <a:t>, alternate</a:t>
            </a:r>
          </a:p>
          <a:p>
            <a:endParaRPr lang="en-US" sz="1600" b="1" dirty="0"/>
          </a:p>
          <a:p>
            <a:r>
              <a:rPr lang="en-US" b="1" u="sng" dirty="0" smtClean="0"/>
              <a:t>ESSAC Chair Call: </a:t>
            </a:r>
            <a:r>
              <a:rPr lang="en-US" u="sng" dirty="0" smtClean="0"/>
              <a:t>Deadline 9 Jan, 2015</a:t>
            </a:r>
          </a:p>
          <a:p>
            <a:endParaRPr lang="en-US" u="sng" dirty="0" smtClean="0"/>
          </a:p>
          <a:p>
            <a:endParaRPr lang="en-US" sz="1600" dirty="0" smtClean="0"/>
          </a:p>
          <a:p>
            <a:endParaRPr lang="en-US" sz="1600" dirty="0"/>
          </a:p>
          <a:p>
            <a:r>
              <a:rPr lang="en-US" sz="1600" dirty="0" smtClean="0"/>
              <a:t>4 applications</a:t>
            </a:r>
          </a:p>
          <a:p>
            <a:endParaRPr lang="en-US" sz="1600" dirty="0" smtClean="0"/>
          </a:p>
          <a:p>
            <a:r>
              <a:rPr lang="en-US" sz="1600" dirty="0" smtClean="0"/>
              <a:t>Ranking and </a:t>
            </a:r>
          </a:p>
          <a:p>
            <a:r>
              <a:rPr lang="en-US" sz="1600" dirty="0" smtClean="0"/>
              <a:t>selection in process</a:t>
            </a:r>
          </a:p>
          <a:p>
            <a:endParaRPr lang="en-US" sz="1600" dirty="0"/>
          </a:p>
          <a:p>
            <a:endParaRPr lang="en-US" sz="1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076243"/>
              </p:ext>
            </p:extLst>
          </p:nvPr>
        </p:nvGraphicFramePr>
        <p:xfrm>
          <a:off x="2683933" y="4452938"/>
          <a:ext cx="5486400" cy="1854200"/>
        </p:xfrm>
        <a:graphic>
          <a:graphicData uri="http://schemas.openxmlformats.org/drawingml/2006/table">
            <a:tbl>
              <a:tblPr/>
              <a:tblGrid>
                <a:gridCol w="1651000"/>
                <a:gridCol w="762000"/>
                <a:gridCol w="3073400"/>
              </a:tblGrid>
              <a:tr h="330200"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Name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Country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Institution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Behrmann, Jan-Hinrich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Germany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GEOMAR, Kiel, and Christian-Albrechts-Universität Kiel  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Morris, Antony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School of Geography, Earth &amp;Environmental Sciences, Plymouth University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Stow, Dorrik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UK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Institute of Petroleum Engineering, Heriot-Watt University, Edinburgh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Voelker, Antje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Portugal</a:t>
                      </a: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Instituto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Português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do Mar e da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Atmosfera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(IPMA),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Lisboa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781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ung 36"/>
          <p:cNvGrpSpPr>
            <a:grpSpLocks/>
          </p:cNvGrpSpPr>
          <p:nvPr/>
        </p:nvGrpSpPr>
        <p:grpSpPr bwMode="auto">
          <a:xfrm>
            <a:off x="0" y="6383338"/>
            <a:ext cx="9144000" cy="474662"/>
            <a:chOff x="0" y="6383867"/>
            <a:chExt cx="9144547" cy="474133"/>
          </a:xfrm>
        </p:grpSpPr>
        <p:sp>
          <p:nvSpPr>
            <p:cNvPr id="3" name="Rechteck 2"/>
            <p:cNvSpPr/>
            <p:nvPr/>
          </p:nvSpPr>
          <p:spPr bwMode="auto">
            <a:xfrm>
              <a:off x="0" y="6383867"/>
              <a:ext cx="9144547" cy="474133"/>
            </a:xfrm>
            <a:prstGeom prst="rect">
              <a:avLst/>
            </a:prstGeom>
            <a:solidFill>
              <a:srgbClr val="CCCCCC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de-DE" sz="2400">
                <a:solidFill>
                  <a:srgbClr val="000066"/>
                </a:solidFill>
                <a:latin typeface="Arial" charset="0"/>
                <a:ea typeface="ＭＳ Ｐゴシック" charset="-128"/>
                <a:cs typeface="ＭＳ Ｐゴシック" charset="-128"/>
              </a:endParaRPr>
            </a:p>
          </p:txBody>
        </p:sp>
        <p:pic>
          <p:nvPicPr>
            <p:cNvPr id="14346" name="Bild 5" descr="header.jp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6402631"/>
              <a:ext cx="3939540" cy="447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2048933" y="20150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Picture 6" descr="Macintosh HD:Users:Julia:Desktop:Screen Shot 2014-11-17 at 09.02.52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505857"/>
            <a:ext cx="5962650" cy="40957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818987" y="5310799"/>
            <a:ext cx="20156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41 ABSTRACTS</a:t>
            </a:r>
          </a:p>
          <a:p>
            <a:pPr algn="ctr"/>
            <a:r>
              <a:rPr lang="en-US" dirty="0" smtClean="0"/>
              <a:t>27 Oral requests</a:t>
            </a:r>
          </a:p>
          <a:p>
            <a:pPr algn="ctr"/>
            <a:r>
              <a:rPr lang="en-US" dirty="0" smtClean="0"/>
              <a:t>14 Poster requests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2162" y="4726023"/>
            <a:ext cx="884183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The ESSAC office contacted the ECORD Expedition participants and Co-Chiefs to invite them to submit an abstract to the session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1769533" y="136525"/>
            <a:ext cx="550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Deadline to </a:t>
            </a:r>
            <a:r>
              <a:rPr lang="en-US" dirty="0" smtClean="0"/>
              <a:t>submit </a:t>
            </a:r>
            <a:r>
              <a:rPr lang="en-US" dirty="0"/>
              <a:t>Abstracts: 7 January, 2015</a:t>
            </a:r>
          </a:p>
        </p:txBody>
      </p:sp>
    </p:spTree>
    <p:extLst>
      <p:ext uri="{BB962C8B-B14F-4D97-AF65-F5344CB8AC3E}">
        <p14:creationId xmlns:p14="http://schemas.microsoft.com/office/powerpoint/2010/main" val="1280687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3866</TotalTime>
  <Words>525</Words>
  <Application>Microsoft Macintosh PowerPoint</Application>
  <PresentationFormat>On-screen Show (4:3)</PresentationFormat>
  <Paragraphs>135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Executive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Instituto Andaluz de Ciencias de la Tierra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ECORD Science Support and Advisory Committee (ESSAC) </dc:title>
  <dc:creator>Carlota Escutia</dc:creator>
  <cp:lastModifiedBy>Julia </cp:lastModifiedBy>
  <cp:revision>340</cp:revision>
  <dcterms:created xsi:type="dcterms:W3CDTF">2013-12-02T13:06:16Z</dcterms:created>
  <dcterms:modified xsi:type="dcterms:W3CDTF">2015-01-26T14:06:43Z</dcterms:modified>
</cp:coreProperties>
</file>