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3" r:id="rId1"/>
    <p:sldMasterId id="2147484087" r:id="rId2"/>
    <p:sldMasterId id="2147484099" r:id="rId3"/>
    <p:sldMasterId id="2147484111" r:id="rId4"/>
    <p:sldMasterId id="2147484123" r:id="rId5"/>
    <p:sldMasterId id="2147484135" r:id="rId6"/>
    <p:sldMasterId id="2147484147" r:id="rId7"/>
  </p:sldMasterIdLst>
  <p:notesMasterIdLst>
    <p:notesMasterId r:id="rId31"/>
  </p:notesMasterIdLst>
  <p:handoutMasterIdLst>
    <p:handoutMasterId r:id="rId32"/>
  </p:handoutMasterIdLst>
  <p:sldIdLst>
    <p:sldId id="256" r:id="rId8"/>
    <p:sldId id="348" r:id="rId9"/>
    <p:sldId id="442" r:id="rId10"/>
    <p:sldId id="449" r:id="rId11"/>
    <p:sldId id="451" r:id="rId12"/>
    <p:sldId id="452" r:id="rId13"/>
    <p:sldId id="447" r:id="rId14"/>
    <p:sldId id="450" r:id="rId15"/>
    <p:sldId id="473" r:id="rId16"/>
    <p:sldId id="329" r:id="rId17"/>
    <p:sldId id="441" r:id="rId18"/>
    <p:sldId id="445" r:id="rId19"/>
    <p:sldId id="471" r:id="rId20"/>
    <p:sldId id="465" r:id="rId21"/>
    <p:sldId id="469" r:id="rId22"/>
    <p:sldId id="468" r:id="rId23"/>
    <p:sldId id="462" r:id="rId24"/>
    <p:sldId id="453" r:id="rId25"/>
    <p:sldId id="464" r:id="rId26"/>
    <p:sldId id="392" r:id="rId27"/>
    <p:sldId id="470" r:id="rId28"/>
    <p:sldId id="466" r:id="rId29"/>
    <p:sldId id="472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A9D"/>
    <a:srgbClr val="FF24C4"/>
    <a:srgbClr val="FFFECF"/>
    <a:srgbClr val="FA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14" autoAdjust="0"/>
  </p:normalViewPr>
  <p:slideViewPr>
    <p:cSldViewPr snapToGrid="0" snapToObjects="1">
      <p:cViewPr>
        <p:scale>
          <a:sx n="150" d="100"/>
          <a:sy n="150" d="100"/>
        </p:scale>
        <p:origin x="-2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amamoto:Desktop:ProposalList:141125:Pie:Workbook_1411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87214446040227"/>
          <c:y val="0.0335317481272183"/>
          <c:w val="0.955749312754128"/>
          <c:h val="0.932936503745563"/>
        </c:manualLayout>
      </c:layout>
      <c:pie3DChart>
        <c:varyColors val="1"/>
        <c:ser>
          <c:idx val="0"/>
          <c:order val="0"/>
          <c:tx>
            <c:strRef>
              <c:f>Ship2!$A$2</c:f>
              <c:strCache>
                <c:ptCount val="1"/>
                <c:pt idx="0">
                  <c:v>Ship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Ship2!$B$1:$E$1</c:f>
              <c:strCache>
                <c:ptCount val="4"/>
                <c:pt idx="0">
                  <c:v>JR</c:v>
                </c:pt>
                <c:pt idx="1">
                  <c:v>Chikyu</c:v>
                </c:pt>
                <c:pt idx="2">
                  <c:v>MSP</c:v>
                </c:pt>
                <c:pt idx="3">
                  <c:v>Mul</c:v>
                </c:pt>
              </c:strCache>
            </c:strRef>
          </c:cat>
          <c:val>
            <c:numRef>
              <c:f>Ship2!$B$2:$E$2</c:f>
              <c:numCache>
                <c:formatCode>General</c:formatCode>
                <c:ptCount val="4"/>
                <c:pt idx="0">
                  <c:v>77.0</c:v>
                </c:pt>
                <c:pt idx="1">
                  <c:v>12.0</c:v>
                </c:pt>
                <c:pt idx="2">
                  <c:v>20.0</c:v>
                </c:pt>
                <c:pt idx="3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1600C-B3D7-B840-B51B-12C80B04D139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F4D78-19ED-BD41-A351-F22FD694B218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9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9BC60-9FF3-0244-8478-C868A31EC269}" type="datetimeFigureOut">
              <a:rPr lang="fr-FR" smtClean="0"/>
              <a:t>26/01/15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1DA9-66B8-C54D-9033-0147216451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/>
              <a:pPr/>
              <a:t>26/01/15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97238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1406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2094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7390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4968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2560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630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51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2625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5781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3172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 descr="ESO_ECOR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3" y="6317953"/>
            <a:ext cx="10763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28900"/>
            <a:ext cx="9144000" cy="1143000"/>
          </a:xfrm>
        </p:spPr>
        <p:txBody>
          <a:bodyPr/>
          <a:lstStyle>
            <a:lvl1pPr>
              <a:defRPr sz="3600">
                <a:solidFill>
                  <a:srgbClr val="024998"/>
                </a:solidFill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0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24998"/>
                </a:solidFill>
              </a:defRPr>
            </a:lvl1pPr>
          </a:lstStyle>
          <a:p>
            <a:r>
              <a:rPr lang="en-GB"/>
              <a:t>SPEAKER</a:t>
            </a:r>
          </a:p>
        </p:txBody>
      </p:sp>
      <p:pic>
        <p:nvPicPr>
          <p:cNvPr id="27" name="Picture 26" descr="IODP_201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20894" y="52056"/>
            <a:ext cx="2468707" cy="9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97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2A9D0"/>
              </a:buClr>
              <a:defRPr sz="2200" b="0">
                <a:latin typeface="Calibri" pitchFamily="34" charset="0"/>
              </a:defRPr>
            </a:lvl1pPr>
            <a:lvl2pPr>
              <a:buClr>
                <a:srgbClr val="02A9D0"/>
              </a:buClr>
              <a:defRPr sz="2200" b="0">
                <a:latin typeface="Calibri" pitchFamily="34" charset="0"/>
              </a:defRPr>
            </a:lvl2pPr>
            <a:lvl3pPr>
              <a:buClr>
                <a:srgbClr val="02A9D0"/>
              </a:buClr>
              <a:defRPr sz="2200" b="0">
                <a:latin typeface="Calibri" pitchFamily="34" charset="0"/>
              </a:defRPr>
            </a:lvl3pPr>
            <a:lvl4pPr>
              <a:buClr>
                <a:srgbClr val="02A9D0"/>
              </a:buClr>
              <a:defRPr sz="2200" b="0">
                <a:latin typeface="Calibri" pitchFamily="34" charset="0"/>
              </a:defRPr>
            </a:lvl4pPr>
            <a:lvl5pPr>
              <a:buClr>
                <a:srgbClr val="02A9D0"/>
              </a:buClr>
              <a:defRPr sz="2200" b="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009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405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145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33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17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80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0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/>
              <a:pPr/>
              <a:t>26/01/15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761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24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9400"/>
            <a:ext cx="1943100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9400"/>
            <a:ext cx="5676900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77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Visio" r:id="rId3" imgW="4089400" imgH="2895600" progId="Visio.Drawing.11">
                  <p:embed/>
                </p:oleObj>
              </mc:Choice>
              <mc:Fallback>
                <p:oleObj name="Visio" r:id="rId3" imgW="4089400" imgH="2895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09423444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348761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9393534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95584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439862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174560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7726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3355006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7758299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34381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53780"/>
      </p:ext>
    </p:extLst>
  </p:cSld>
  <p:clrMapOvr>
    <a:masterClrMapping/>
  </p:clrMapOvr>
  <p:transition xmlns:p14="http://schemas.microsoft.com/office/powerpoint/2010/main" spd="med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0939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72714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8918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02019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0317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21095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45999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90313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75808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19922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24393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B661-5D9B-4B0A-83C8-FBA80A671FCF}" type="datetime1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2242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93627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fr-FR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8592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795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24763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56529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74874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96781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79028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91971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47251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597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4121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6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1051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158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2191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686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051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830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799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96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881612-FD05-A64E-870E-7EF11EDAC7E4}" type="slidenum">
              <a:rPr/>
              <a:pPr/>
              <a:t>‹#›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4.em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334A12-9E76-A34F-947A-4A2313F9D773}" type="datetimeFigureOut">
              <a:rPr lang="fr-FR"/>
              <a:pPr/>
              <a:t>26/01/15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721475"/>
            <a:ext cx="3352800" cy="1365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1st SIPCom meeting, Goa, India</a:t>
            </a:r>
          </a:p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6156584" y="6356350"/>
            <a:ext cx="253021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721475"/>
            <a:ext cx="3352800" cy="1365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  <a:latin typeface="Constantia"/>
              </a:rPr>
              <a:t>1st SIPCom meeting, Goa, India</a:t>
            </a:r>
          </a:p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6156584" y="6356350"/>
            <a:ext cx="253021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23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19213" y="250825"/>
            <a:ext cx="6496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145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7" name="Picture 26" descr="ESO_ECOR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3" y="6317953"/>
            <a:ext cx="10763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IODP_2013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15263" y="6317953"/>
            <a:ext cx="1269362" cy="5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3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4998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499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499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499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4998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2A9D0"/>
        </a:buClr>
        <a:buSzPct val="130000"/>
        <a:buChar char="•"/>
        <a:defRPr sz="2200">
          <a:solidFill>
            <a:srgbClr val="0249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2A9D0"/>
        </a:buClr>
        <a:buSzPct val="130000"/>
        <a:buChar char="•"/>
        <a:defRPr sz="2200">
          <a:solidFill>
            <a:srgbClr val="0249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2A9D0"/>
        </a:buClr>
        <a:buSzPct val="130000"/>
        <a:buChar char="•"/>
        <a:defRPr sz="2200">
          <a:solidFill>
            <a:srgbClr val="0249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2A9D0"/>
        </a:buClr>
        <a:buSzPct val="130000"/>
        <a:buChar char="•"/>
        <a:defRPr sz="2200">
          <a:solidFill>
            <a:srgbClr val="0249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2A9D0"/>
        </a:buClr>
        <a:buSzPct val="130000"/>
        <a:buChar char="•"/>
        <a:defRPr sz="2200">
          <a:solidFill>
            <a:srgbClr val="02499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30000"/>
        <a:buChar char="•"/>
        <a:defRPr sz="2400" b="1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30000"/>
        <a:buChar char="•"/>
        <a:defRPr sz="2400" b="1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30000"/>
        <a:buChar char="•"/>
        <a:defRPr sz="2400" b="1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30000"/>
        <a:buChar char="•"/>
        <a:defRPr sz="2400" b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76200" y="-76200"/>
          <a:ext cx="9296400" cy="739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Visio" r:id="rId14" imgW="4089400" imgH="2895600" progId="Visio.Drawing.11">
                  <p:embed/>
                </p:oleObj>
              </mc:Choice>
              <mc:Fallback>
                <p:oleObj name="Visio" r:id="rId14" imgW="4089400" imgH="2895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200"/>
                        <a:ext cx="9296400" cy="739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51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 spd="med">
    <p:wheel spokes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q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721475"/>
            <a:ext cx="3352800" cy="1365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  <a:latin typeface="Constantia"/>
              </a:rPr>
              <a:t>1st SIPCom meeting, Goa, India</a:t>
            </a:r>
          </a:p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6156584" y="6356350"/>
            <a:ext cx="253021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2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334A12-9E76-A34F-947A-4A2313F9D773}" type="datetimeFigureOut">
              <a:rPr lang="fr-FR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26/01/15</a:t>
            </a:fld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721475"/>
            <a:ext cx="3352800" cy="1365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r>
              <a:rPr lang="fr-FR">
                <a:solidFill>
                  <a:prstClr val="white"/>
                </a:solidFill>
                <a:latin typeface="Constantia"/>
              </a:rPr>
              <a:t>1st SIPCom meeting, Goa, India</a:t>
            </a:r>
          </a:p>
          <a:p>
            <a:endParaRPr lang="fr-FR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6156584" y="6356350"/>
            <a:ext cx="2530216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3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715A-1D05-A543-9602-D0059CBA23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26/01/15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3820-0B01-1A40-9CF6-6AAF9B583E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17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4" Type="http://schemas.openxmlformats.org/officeDocument/2006/relationships/image" Target="../media/image17.emf"/><Relationship Id="rId5" Type="http://schemas.openxmlformats.org/officeDocument/2006/relationships/image" Target="../media/image6.jp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mas.miami.edu/people/faculty-index/?p=keir-becker" TargetMode="External"/><Relationship Id="rId4" Type="http://schemas.openxmlformats.org/officeDocument/2006/relationships/hyperlink" Target="http://www.iodp.org/doc_download/4061-2014-forum-call-for-chair-nominations" TargetMode="External"/><Relationship Id="rId1" Type="http://schemas.openxmlformats.org/officeDocument/2006/relationships/slideLayout" Target="../slideLayouts/slideLayout45.xml"/><Relationship Id="rId2" Type="http://schemas.openxmlformats.org/officeDocument/2006/relationships/hyperlink" Target="http://www.iodp.org/selected-publication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3675" y="1506004"/>
            <a:ext cx="8693681" cy="3287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 b="1" dirty="0"/>
              <a:t>Outreach and </a:t>
            </a:r>
            <a:r>
              <a:rPr lang="en-GB" sz="3600" b="1" dirty="0" smtClean="0"/>
              <a:t>Education Task </a:t>
            </a:r>
            <a:r>
              <a:rPr lang="en-GB" sz="3600" b="1" dirty="0"/>
              <a:t>Force </a:t>
            </a:r>
            <a:r>
              <a:rPr lang="en-GB" sz="3600" b="1" dirty="0" smtClean="0"/>
              <a:t>#7</a:t>
            </a:r>
            <a:endParaRPr lang="fr-FR" sz="3600" dirty="0"/>
          </a:p>
          <a:p>
            <a:pPr algn="ctr" eaLnBrk="1" hangingPunct="1"/>
            <a:endParaRPr lang="en-US" sz="4000" b="1" dirty="0">
              <a:latin typeface="Candara"/>
              <a:cs typeface="Candara"/>
            </a:endParaRPr>
          </a:p>
          <a:p>
            <a:pPr algn="ctr" eaLnBrk="1" hangingPunct="1"/>
            <a:endParaRPr lang="en-US" sz="3600" b="1" dirty="0">
              <a:latin typeface="Candara"/>
              <a:cs typeface="Candara"/>
            </a:endParaRPr>
          </a:p>
          <a:p>
            <a:pPr algn="ctr" eaLnBrk="1" hangingPunct="1">
              <a:lnSpc>
                <a:spcPts val="3880"/>
              </a:lnSpc>
            </a:pPr>
            <a:r>
              <a:rPr lang="en-US" b="1" spc="300" dirty="0" smtClean="0">
                <a:latin typeface="Candara"/>
                <a:cs typeface="Candara"/>
              </a:rPr>
              <a:t>January 27-28, 2015</a:t>
            </a:r>
          </a:p>
          <a:p>
            <a:pPr algn="ctr" eaLnBrk="1" hangingPunct="1">
              <a:lnSpc>
                <a:spcPts val="3880"/>
              </a:lnSpc>
            </a:pPr>
            <a:endParaRPr lang="en-US" b="1" spc="300" dirty="0">
              <a:latin typeface="Candara"/>
              <a:cs typeface="Candara"/>
            </a:endParaRPr>
          </a:p>
          <a:p>
            <a:pPr algn="ctr" eaLnBrk="1" hangingPunct="1">
              <a:lnSpc>
                <a:spcPts val="3880"/>
              </a:lnSpc>
            </a:pPr>
            <a:r>
              <a:rPr lang="en-US" b="1" spc="300" dirty="0" smtClean="0">
                <a:latin typeface="Candara"/>
                <a:cs typeface="Candara"/>
              </a:rPr>
              <a:t>Nancy, France</a:t>
            </a:r>
            <a:endParaRPr lang="en-US" b="1" spc="300" dirty="0">
              <a:latin typeface="Candara"/>
              <a:cs typeface="Candara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21165" y="25786"/>
            <a:ext cx="1558936" cy="572189"/>
            <a:chOff x="0" y="38485"/>
            <a:chExt cx="1739900" cy="617682"/>
          </a:xfrm>
        </p:grpSpPr>
        <p:sp>
          <p:nvSpPr>
            <p:cNvPr id="7" name="Rectangle 6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 descr="logo_ECORD-2013-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7818" y="882952"/>
            <a:ext cx="2805413" cy="569081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54249" y="25400"/>
            <a:ext cx="1558936" cy="572189"/>
            <a:chOff x="0" y="38485"/>
            <a:chExt cx="1739900" cy="617682"/>
          </a:xfrm>
        </p:grpSpPr>
        <p:sp>
          <p:nvSpPr>
            <p:cNvPr id="13" name="Rectangle 12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2921037" y="63847"/>
            <a:ext cx="3829193" cy="474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ts val="2900"/>
              </a:lnSpc>
            </a:pPr>
            <a:r>
              <a:rPr lang="en-US" sz="2800" b="1" spc="300" dirty="0">
                <a:solidFill>
                  <a:prstClr val="white"/>
                </a:solidFill>
                <a:latin typeface="Candara"/>
                <a:cs typeface="Candara"/>
              </a:rPr>
              <a:t>ECORD FY14 </a:t>
            </a:r>
            <a:r>
              <a:rPr lang="en-US" sz="2800" b="1" spc="300" dirty="0" smtClean="0">
                <a:solidFill>
                  <a:prstClr val="white"/>
                </a:solidFill>
                <a:latin typeface="Candara"/>
                <a:cs typeface="Candara"/>
              </a:rPr>
              <a:t>budget</a:t>
            </a:r>
            <a:endParaRPr lang="en-US" sz="28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67942"/>
              </p:ext>
            </p:extLst>
          </p:nvPr>
        </p:nvGraphicFramePr>
        <p:xfrm>
          <a:off x="616070" y="825004"/>
          <a:ext cx="2537461" cy="5580360"/>
        </p:xfrm>
        <a:graphic>
          <a:graphicData uri="http://schemas.openxmlformats.org/drawingml/2006/table">
            <a:tbl>
              <a:tblPr/>
              <a:tblGrid>
                <a:gridCol w="1165161"/>
                <a:gridCol w="1372300"/>
              </a:tblGrid>
              <a:tr h="277261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(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$US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)</a:t>
                      </a:r>
                    </a:p>
                    <a:p>
                      <a:pPr algn="ct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Austria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100,000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Belgium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33,000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Canada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150,000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Denmark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ndara"/>
                          <a:cs typeface="Candara"/>
                        </a:rPr>
                        <a:t>184,640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Finland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80,000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Germany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5,600,000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ndara"/>
                          <a:cs typeface="Candara"/>
                        </a:rPr>
                        <a:t>Iceland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ndara"/>
                          <a:cs typeface="Candara"/>
                        </a:rPr>
                        <a:t>30,000</a:t>
                      </a:r>
                      <a:r>
                        <a:rPr lang="fr-FR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ndara"/>
                          <a:cs typeface="Candara"/>
                        </a:rPr>
                        <a:t> </a:t>
                      </a:r>
                      <a:r>
                        <a:rPr lang="fr-F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ndara"/>
                          <a:cs typeface="Candara"/>
                        </a:rPr>
                        <a:t> 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Ireland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137,000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Israel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30,000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Italy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4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00,000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Netherlands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500,000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Norway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1,100,000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Portugal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89,000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Poland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30,000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Sweden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528,000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Switzerland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600,000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UK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4,296,400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France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5,017,000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 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 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TOTAL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18,915,040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51790"/>
              </p:ext>
            </p:extLst>
          </p:nvPr>
        </p:nvGraphicFramePr>
        <p:xfrm>
          <a:off x="3763963" y="1371600"/>
          <a:ext cx="5764212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Document" r:id="rId4" imgW="5867400" imgH="5461000" progId="Word.Document.12">
                  <p:embed/>
                </p:oleObj>
              </mc:Choice>
              <mc:Fallback>
                <p:oleObj name="Document" r:id="rId4" imgW="5867400" imgH="546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3963" y="1371600"/>
                        <a:ext cx="5764212" cy="536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0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79699" y="104503"/>
            <a:ext cx="3821830" cy="474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800" b="1" spc="300" dirty="0" smtClean="0">
                <a:solidFill>
                  <a:prstClr val="white"/>
                </a:solidFill>
                <a:latin typeface="Candara"/>
                <a:cs typeface="Candara"/>
              </a:rPr>
              <a:t>ECORD FY15 Budget</a:t>
            </a:r>
            <a:endParaRPr lang="en-US" sz="28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17346"/>
              </p:ext>
            </p:extLst>
          </p:nvPr>
        </p:nvGraphicFramePr>
        <p:xfrm>
          <a:off x="3984625" y="1379538"/>
          <a:ext cx="588962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Document" r:id="rId3" imgW="5854700" imgH="4991100" progId="Word.Document.12">
                  <p:embed/>
                </p:oleObj>
              </mc:Choice>
              <mc:Fallback>
                <p:oleObj name="Document" r:id="rId3" imgW="5854700" imgH="499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25" y="1379538"/>
                        <a:ext cx="5889625" cy="502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er 9"/>
          <p:cNvGrpSpPr/>
          <p:nvPr/>
        </p:nvGrpSpPr>
        <p:grpSpPr>
          <a:xfrm>
            <a:off x="21165" y="25786"/>
            <a:ext cx="1558936" cy="572189"/>
            <a:chOff x="0" y="38485"/>
            <a:chExt cx="1739900" cy="617682"/>
          </a:xfrm>
        </p:grpSpPr>
        <p:sp>
          <p:nvSpPr>
            <p:cNvPr id="11" name="Rectangle 10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onstantia"/>
              </a:endParaRPr>
            </a:p>
          </p:txBody>
        </p:sp>
        <p:pic>
          <p:nvPicPr>
            <p:cNvPr id="16" name="Image 15" descr="logo_ECORD-2013-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487818" y="1041702"/>
            <a:ext cx="2805413" cy="569081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88056"/>
              </p:ext>
            </p:extLst>
          </p:nvPr>
        </p:nvGraphicFramePr>
        <p:xfrm>
          <a:off x="622420" y="1193304"/>
          <a:ext cx="2537461" cy="5326240"/>
        </p:xfrm>
        <a:graphic>
          <a:graphicData uri="http://schemas.openxmlformats.org/drawingml/2006/table">
            <a:tbl>
              <a:tblPr/>
              <a:tblGrid>
                <a:gridCol w="1165161"/>
                <a:gridCol w="1372300"/>
              </a:tblGrid>
              <a:tr h="277261">
                <a:tc>
                  <a:txBody>
                    <a:bodyPr/>
                    <a:lstStyle/>
                    <a:p>
                      <a:pPr algn="l" fontAlgn="b"/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(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$US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)</a:t>
                      </a:r>
                    </a:p>
                    <a:p>
                      <a:pPr algn="ct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Austria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100,000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Belgium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33,000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Canada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150,000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Denmark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170,000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Finland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80,000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Germany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5,600,000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Ireland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cs typeface="Candara"/>
                        </a:rPr>
                        <a:t>112,500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Israel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30,000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Italy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4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00,000 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Netherlands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500,000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Norway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1,100,000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Portugal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90,000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Poland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30,000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Sweden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528,000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Switzerland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600,000  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UK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cs typeface="Candara"/>
                        </a:rPr>
                        <a:t>3,900,000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France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cs typeface="Candara"/>
                        </a:rPr>
                        <a:t>4,521,857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 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 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TOTAL</a:t>
                      </a: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ndara"/>
                          <a:cs typeface="Candara"/>
                        </a:rPr>
                        <a:t>17,945,357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  <a:cs typeface="Candara"/>
                      </a:endParaRPr>
                    </a:p>
                  </a:txBody>
                  <a:tcPr marL="10280" marR="10280" marT="102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3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21165" y="25786"/>
            <a:ext cx="1558936" cy="572189"/>
            <a:chOff x="0" y="38485"/>
            <a:chExt cx="1739900" cy="617682"/>
          </a:xfrm>
        </p:grpSpPr>
        <p:sp>
          <p:nvSpPr>
            <p:cNvPr id="11" name="Rectangle 10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onstantia"/>
              </a:endParaRPr>
            </a:p>
          </p:txBody>
        </p:sp>
        <p:pic>
          <p:nvPicPr>
            <p:cNvPr id="16" name="Image 15" descr="logo_ECORD-2013-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Textfeld 3"/>
          <p:cNvSpPr txBox="1"/>
          <p:nvPr/>
        </p:nvSpPr>
        <p:spPr>
          <a:xfrm>
            <a:off x="2509394" y="25786"/>
            <a:ext cx="47232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Candara"/>
                <a:cs typeface="Candara"/>
              </a:rPr>
              <a:t>MSP </a:t>
            </a:r>
            <a:r>
              <a:rPr lang="de-DE" sz="3200" b="1" dirty="0" err="1" smtClean="0">
                <a:latin typeface="Candara"/>
                <a:cs typeface="Candara"/>
              </a:rPr>
              <a:t>expedition</a:t>
            </a:r>
            <a:r>
              <a:rPr lang="de-DE" sz="3200" b="1" dirty="0" smtClean="0">
                <a:latin typeface="Candara"/>
                <a:cs typeface="Candara"/>
              </a:rPr>
              <a:t> </a:t>
            </a:r>
            <a:r>
              <a:rPr lang="de-DE" sz="3200" b="1" dirty="0" err="1" smtClean="0">
                <a:latin typeface="Candara"/>
                <a:cs typeface="Candara"/>
              </a:rPr>
              <a:t>schedule</a:t>
            </a:r>
            <a:endParaRPr lang="de-DE" sz="3200" b="1" dirty="0">
              <a:latin typeface="Candara"/>
              <a:cs typeface="Candara"/>
            </a:endParaRPr>
          </a:p>
        </p:txBody>
      </p:sp>
      <p:graphicFrame>
        <p:nvGraphicFramePr>
          <p:cNvPr id="14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70321"/>
              </p:ext>
            </p:extLst>
          </p:nvPr>
        </p:nvGraphicFramePr>
        <p:xfrm>
          <a:off x="362205" y="1734717"/>
          <a:ext cx="8463130" cy="149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26"/>
                <a:gridCol w="1692626"/>
                <a:gridCol w="1692626"/>
                <a:gridCol w="1692626"/>
                <a:gridCol w="1692626"/>
              </a:tblGrid>
              <a:tr h="582811">
                <a:tc>
                  <a:txBody>
                    <a:bodyPr/>
                    <a:lstStyle/>
                    <a:p>
                      <a:r>
                        <a:rPr lang="de-DE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2018</a:t>
                      </a:r>
                    </a:p>
                  </a:txBody>
                  <a:tcPr/>
                </a:tc>
              </a:tr>
              <a:tr h="717868"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none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758 Atlantis M. </a:t>
                      </a:r>
                      <a:r>
                        <a:rPr lang="de-DE" b="0" dirty="0"/>
                        <a:t>(</a:t>
                      </a:r>
                      <a:r>
                        <a:rPr lang="de-DE" b="0" dirty="0" err="1"/>
                        <a:t>MeBo</a:t>
                      </a:r>
                      <a:r>
                        <a:rPr lang="de-DE" b="0" dirty="0"/>
                        <a:t> &amp; RD-II)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/>
                        <a:t>548</a:t>
                      </a:r>
                      <a:r>
                        <a:rPr lang="de-DE" b="1" baseline="0"/>
                        <a:t> Chicxulub </a:t>
                      </a:r>
                      <a:r>
                        <a:rPr lang="de-DE" b="0" baseline="0"/>
                        <a:t>(drill platform)</a:t>
                      </a:r>
                      <a:endParaRPr lang="de-DE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/>
                        <a:t>813</a:t>
                      </a:r>
                      <a:r>
                        <a:rPr lang="de-DE" b="1" baseline="0"/>
                        <a:t> Antarctic </a:t>
                      </a:r>
                      <a:r>
                        <a:rPr lang="de-DE" b="0" baseline="0"/>
                        <a:t>(RD-II)</a:t>
                      </a:r>
                      <a:endParaRPr lang="de-DE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/>
                        <a:t>Arctic</a:t>
                      </a:r>
                      <a:r>
                        <a:rPr lang="de-DE" b="1" dirty="0"/>
                        <a:t> </a:t>
                      </a:r>
                      <a:r>
                        <a:rPr lang="de-DE" b="0" dirty="0"/>
                        <a:t>(open)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79450" y="3968750"/>
            <a:ext cx="7933644" cy="2251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US" b="1" i="1" dirty="0" smtClean="0">
                <a:latin typeface="Candara"/>
                <a:cs typeface="Candara"/>
              </a:rPr>
              <a:t>Proposals to be reviewed at the next EFB meeting; March 2015, Aix-en-Provence :</a:t>
            </a:r>
          </a:p>
          <a:p>
            <a:pPr>
              <a:lnSpc>
                <a:spcPts val="3160"/>
              </a:lnSpc>
              <a:spcBef>
                <a:spcPts val="1200"/>
              </a:spcBef>
            </a:pPr>
            <a:r>
              <a:rPr lang="en-US" i="1" dirty="0" smtClean="0">
                <a:latin typeface="Candara"/>
                <a:cs typeface="Candara"/>
              </a:rPr>
              <a:t>581</a:t>
            </a:r>
            <a:r>
              <a:rPr lang="en-US" i="1" dirty="0">
                <a:latin typeface="Candara"/>
                <a:cs typeface="Candara"/>
              </a:rPr>
              <a:t>-Full2 Late Pleistocene </a:t>
            </a:r>
            <a:r>
              <a:rPr lang="en-US" i="1" dirty="0" err="1">
                <a:latin typeface="Candara"/>
                <a:cs typeface="Candara"/>
              </a:rPr>
              <a:t>Coralgal</a:t>
            </a:r>
            <a:r>
              <a:rPr lang="en-US" i="1" dirty="0">
                <a:latin typeface="Candara"/>
                <a:cs typeface="Candara"/>
              </a:rPr>
              <a:t> Banks (holding bin) 10’</a:t>
            </a:r>
            <a:endParaRPr lang="fr-FR" i="1" dirty="0">
              <a:latin typeface="Candara"/>
              <a:cs typeface="Candara"/>
            </a:endParaRPr>
          </a:p>
          <a:p>
            <a:pPr>
              <a:lnSpc>
                <a:spcPts val="3160"/>
              </a:lnSpc>
            </a:pPr>
            <a:r>
              <a:rPr lang="en-US" i="1" dirty="0" smtClean="0">
                <a:latin typeface="Candara"/>
                <a:cs typeface="Candara"/>
              </a:rPr>
              <a:t>637</a:t>
            </a:r>
            <a:r>
              <a:rPr lang="en-US" i="1" dirty="0">
                <a:latin typeface="Candara"/>
                <a:cs typeface="Candara"/>
              </a:rPr>
              <a:t>-Full2+Add6 New England Shelf Hydrogeology (holding bin) 10’</a:t>
            </a:r>
            <a:endParaRPr lang="fr-FR" i="1" dirty="0">
              <a:latin typeface="Candara"/>
              <a:cs typeface="Candara"/>
            </a:endParaRPr>
          </a:p>
          <a:p>
            <a:pPr>
              <a:lnSpc>
                <a:spcPts val="3160"/>
              </a:lnSpc>
            </a:pPr>
            <a:r>
              <a:rPr lang="en-US" i="1" dirty="0" smtClean="0">
                <a:latin typeface="Candara"/>
                <a:cs typeface="Candara"/>
              </a:rPr>
              <a:t>716</a:t>
            </a:r>
            <a:r>
              <a:rPr lang="en-US" i="1" dirty="0">
                <a:latin typeface="Candara"/>
                <a:cs typeface="Candara"/>
              </a:rPr>
              <a:t>-Full2 Hawaiian Drowned Reefs (holding bin) 10’</a:t>
            </a:r>
            <a:endParaRPr lang="fr-FR" i="1" dirty="0">
              <a:latin typeface="Candara"/>
              <a:cs typeface="Candara"/>
            </a:endParaRPr>
          </a:p>
          <a:p>
            <a:pPr>
              <a:lnSpc>
                <a:spcPts val="3160"/>
              </a:lnSpc>
            </a:pPr>
            <a:r>
              <a:rPr lang="en-US" i="1" dirty="0" smtClean="0">
                <a:latin typeface="Candara"/>
                <a:cs typeface="Candara"/>
              </a:rPr>
              <a:t>708</a:t>
            </a:r>
            <a:r>
              <a:rPr lang="en-US" i="1" dirty="0">
                <a:latin typeface="Candara"/>
                <a:cs typeface="Candara"/>
              </a:rPr>
              <a:t>-Full+Add Central Arctic </a:t>
            </a:r>
            <a:r>
              <a:rPr lang="en-US" i="1" dirty="0" err="1">
                <a:latin typeface="Candara"/>
                <a:cs typeface="Candara"/>
              </a:rPr>
              <a:t>Paleoceanography</a:t>
            </a:r>
            <a:r>
              <a:rPr lang="en-US" i="1" dirty="0">
                <a:latin typeface="Candara"/>
                <a:cs typeface="Candara"/>
              </a:rPr>
              <a:t> (addendum/revision)  40</a:t>
            </a:r>
            <a:r>
              <a:rPr lang="en-US" i="1" dirty="0" smtClean="0">
                <a:latin typeface="Candara"/>
                <a:cs typeface="Candara"/>
              </a:rPr>
              <a:t>’</a:t>
            </a:r>
            <a:endParaRPr lang="fr-FR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4697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08323118"/>
              </p:ext>
            </p:extLst>
          </p:nvPr>
        </p:nvGraphicFramePr>
        <p:xfrm>
          <a:off x="832046" y="1475153"/>
          <a:ext cx="7462031" cy="492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93301" y="794702"/>
            <a:ext cx="7410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 b="1" dirty="0">
                <a:solidFill>
                  <a:prstClr val="black"/>
                </a:solidFill>
                <a:latin typeface="Helvetica Neue" charset="0"/>
              </a:rPr>
              <a:t>Drilling Platforms for </a:t>
            </a:r>
            <a:r>
              <a:rPr lang="en-US" altLang="ja-JP" sz="2800" b="1" dirty="0" smtClean="0">
                <a:solidFill>
                  <a:prstClr val="black"/>
                </a:solidFill>
                <a:latin typeface="Helvetica Neue" charset="0"/>
              </a:rPr>
              <a:t>116 Active </a:t>
            </a:r>
            <a:r>
              <a:rPr lang="en-US" altLang="ja-JP" sz="2800" b="1" dirty="0">
                <a:solidFill>
                  <a:prstClr val="black"/>
                </a:solidFill>
                <a:latin typeface="Helvetica Neue" charset="0"/>
              </a:rPr>
              <a:t>Proposals</a:t>
            </a:r>
            <a:endParaRPr lang="en-US" altLang="ja-JP" b="1" dirty="0">
              <a:solidFill>
                <a:prstClr val="black"/>
              </a:solidFill>
              <a:latin typeface="Helvetica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1627" y="6157025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As of 26 November 2014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292304" y="3427813"/>
            <a:ext cx="2967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2000" b="1" dirty="0" smtClean="0">
                <a:solidFill>
                  <a:srgbClr val="000000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JOIDES Resolution: 77</a:t>
            </a:r>
            <a:endParaRPr kumimoji="1" lang="en-US" altLang="ja-JP" sz="2000" b="1" dirty="0">
              <a:solidFill>
                <a:srgbClr val="000000"/>
              </a:solidFill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251691" y="3258536"/>
            <a:ext cx="1352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" dist="253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b="1" dirty="0" err="1" smtClean="0">
                <a:solidFill>
                  <a:srgbClr val="000000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Chikyu</a:t>
            </a:r>
            <a:r>
              <a:rPr kumimoji="1" lang="en-US" altLang="ja-JP" b="1" dirty="0" smtClean="0">
                <a:solidFill>
                  <a:srgbClr val="000000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: 12</a:t>
            </a:r>
            <a:endParaRPr kumimoji="1" lang="en-US" altLang="ja-JP" b="1" dirty="0">
              <a:solidFill>
                <a:srgbClr val="000000"/>
              </a:solidFill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319662" y="2424680"/>
            <a:ext cx="1082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" dist="253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b="1" dirty="0">
                <a:solidFill>
                  <a:srgbClr val="000000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MSP: </a:t>
            </a:r>
            <a:r>
              <a:rPr kumimoji="1" lang="en-US" altLang="ja-JP" b="1" dirty="0" smtClean="0">
                <a:solidFill>
                  <a:srgbClr val="000000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rPr>
              <a:t>20</a:t>
            </a:r>
            <a:endParaRPr kumimoji="1" lang="en-US" altLang="ja-JP" b="1" dirty="0">
              <a:solidFill>
                <a:srgbClr val="000000"/>
              </a:solidFill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75951" y="1946719"/>
            <a:ext cx="922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400" b="1" dirty="0">
                <a:solidFill>
                  <a:prstClr val="black"/>
                </a:solidFill>
                <a:latin typeface="Arial" charset="0"/>
              </a:rPr>
              <a:t>Multiple: </a:t>
            </a:r>
            <a:endParaRPr lang="en-US" altLang="ja-JP" sz="1400" b="1" dirty="0" smtClean="0">
              <a:solidFill>
                <a:prstClr val="black"/>
              </a:solidFill>
              <a:latin typeface="Arial" charset="0"/>
            </a:endParaRPr>
          </a:p>
          <a:p>
            <a:pPr algn="ctr"/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</a:rPr>
              <a:t>7</a:t>
            </a:r>
            <a:endParaRPr lang="en-US" altLang="ja-JP" sz="140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9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42105" y="2622907"/>
            <a:ext cx="2644775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sz="3600" b="1" spc="300" dirty="0" smtClean="0">
                <a:solidFill>
                  <a:prstClr val="white"/>
                </a:solidFill>
                <a:latin typeface="Candara"/>
                <a:cs typeface="Candara"/>
              </a:rPr>
              <a:t>IODP news</a:t>
            </a:r>
            <a:endParaRPr lang="fr-FR" sz="36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6278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USIO_EXPEDITIONS_FU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" y="725113"/>
            <a:ext cx="6044479" cy="381756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604910" y="-438150"/>
            <a:ext cx="8038498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Candara"/>
                <a:cs typeface="Candara"/>
              </a:rPr>
              <a:t>JOIDES Resolution Upcoming Expeditions</a:t>
            </a:r>
            <a:endParaRPr lang="en-US" sz="320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pic>
        <p:nvPicPr>
          <p:cNvPr id="11" name="Picture 5" descr="ship_schedu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880" r="7617" b="52350"/>
          <a:stretch/>
        </p:blipFill>
        <p:spPr>
          <a:xfrm>
            <a:off x="3460750" y="3585396"/>
            <a:ext cx="5600700" cy="352467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Picture 11" descr="exp352_05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02" y="721546"/>
            <a:ext cx="2213331" cy="147555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69622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706" y="1226539"/>
            <a:ext cx="8400816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Candara"/>
                <a:cs typeface="Candara"/>
              </a:rPr>
              <a:t>The JRFB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reiterates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that, based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on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current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and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anticipated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proposal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pressure, the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i="1" dirty="0" smtClean="0">
                <a:latin typeface="Candara"/>
                <a:cs typeface="Candara"/>
              </a:rPr>
              <a:t>JOIDES</a:t>
            </a:r>
            <a:r>
              <a:rPr lang="en-US" sz="1600" i="1" dirty="0">
                <a:latin typeface="Candara"/>
                <a:cs typeface="Candara"/>
              </a:rPr>
              <a:t> </a:t>
            </a:r>
            <a:r>
              <a:rPr lang="en-US" sz="1600" i="1" dirty="0" smtClean="0">
                <a:latin typeface="Candara"/>
                <a:cs typeface="Candara"/>
              </a:rPr>
              <a:t>Resolution</a:t>
            </a:r>
            <a:r>
              <a:rPr lang="en-US" sz="1600" i="1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will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follow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a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path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from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the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western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and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southwestern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Pacific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Ocean, through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the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Southern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Ocean, and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into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the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Atlantic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Ocean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for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opportunities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for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drilling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there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starting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in</a:t>
            </a:r>
            <a:r>
              <a:rPr lang="en-US" sz="1600" dirty="0">
                <a:latin typeface="Candara"/>
                <a:cs typeface="Candara"/>
              </a:rPr>
              <a:t> </a:t>
            </a:r>
            <a:r>
              <a:rPr lang="en-US" sz="1600" dirty="0" smtClean="0">
                <a:latin typeface="Candara"/>
                <a:cs typeface="Candara"/>
              </a:rPr>
              <a:t>2018 </a:t>
            </a:r>
            <a:r>
              <a:rPr lang="en-US" sz="1600" dirty="0">
                <a:latin typeface="Candara"/>
                <a:cs typeface="Candara"/>
              </a:rPr>
              <a:t>a</a:t>
            </a:r>
            <a:r>
              <a:rPr lang="en-US" sz="1600" dirty="0" smtClean="0">
                <a:latin typeface="Candara"/>
                <a:cs typeface="Candara"/>
              </a:rPr>
              <a:t>nd 2019</a:t>
            </a:r>
            <a:r>
              <a:rPr lang="en-US" sz="16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416" y="0"/>
            <a:ext cx="1583584" cy="1078117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355600" y="197433"/>
            <a:ext cx="804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Long-Term</a:t>
            </a:r>
            <a:r>
              <a:rPr lang="en-US" sz="2800" b="1" i="1" dirty="0" smtClean="0">
                <a:solidFill>
                  <a:srgbClr val="FFFFFF"/>
                </a:solidFill>
                <a:latin typeface="Candara"/>
                <a:cs typeface="Candara"/>
              </a:rPr>
              <a:t> JOIDES Resolution </a:t>
            </a:r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Cruise Track</a:t>
            </a:r>
            <a:endParaRPr lang="en-US" sz="2800" b="1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457200" y="2997783"/>
            <a:ext cx="804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  <a:latin typeface="Candara"/>
                <a:cs typeface="Candara"/>
              </a:rPr>
              <a:t>JRFB Membership</a:t>
            </a:r>
            <a:endParaRPr lang="en-US" b="1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3517900"/>
            <a:ext cx="7092950" cy="7351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4343401"/>
            <a:ext cx="6661459" cy="11239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400" y="5702883"/>
            <a:ext cx="804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FF"/>
                </a:solidFill>
                <a:latin typeface="Candara"/>
                <a:cs typeface="Candara"/>
              </a:rPr>
              <a:t>Next JRFB meeting</a:t>
            </a:r>
            <a:endParaRPr lang="en-US" b="1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203950"/>
            <a:ext cx="6375400" cy="2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54538"/>
            <a:ext cx="8034673" cy="60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1473" y="84781"/>
            <a:ext cx="3109445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3600" b="1" spc="300" dirty="0" smtClean="0">
                <a:solidFill>
                  <a:prstClr val="white"/>
                </a:solidFill>
                <a:latin typeface="Candara"/>
                <a:cs typeface="Candara"/>
              </a:rPr>
              <a:t>MEXT - CDEX</a:t>
            </a:r>
            <a:endParaRPr lang="fr-FR" sz="36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" y="1466850"/>
            <a:ext cx="7777585" cy="24193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489451"/>
            <a:ext cx="7429500" cy="14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335" y="2231"/>
            <a:ext cx="8658465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2800" b="1" spc="600" dirty="0" err="1" smtClean="0">
                <a:solidFill>
                  <a:prstClr val="white"/>
                </a:solidFill>
                <a:latin typeface="Candara"/>
                <a:cs typeface="Candara"/>
              </a:rPr>
              <a:t>Amphibious</a:t>
            </a:r>
            <a:r>
              <a:rPr lang="fr-FR" sz="2800" b="1" spc="600" dirty="0" smtClean="0">
                <a:solidFill>
                  <a:prstClr val="white"/>
                </a:solidFill>
                <a:latin typeface="Candara"/>
                <a:cs typeface="Candara"/>
              </a:rPr>
              <a:t> </a:t>
            </a:r>
            <a:r>
              <a:rPr lang="fr-FR" sz="2800" b="1" spc="600" dirty="0" err="1" smtClean="0">
                <a:solidFill>
                  <a:prstClr val="white"/>
                </a:solidFill>
                <a:latin typeface="Candara"/>
                <a:cs typeface="Candara"/>
              </a:rPr>
              <a:t>Drilling</a:t>
            </a:r>
            <a:r>
              <a:rPr lang="fr-FR" sz="2800" b="1" spc="600" dirty="0" smtClean="0">
                <a:solidFill>
                  <a:prstClr val="white"/>
                </a:solidFill>
                <a:latin typeface="Candara"/>
                <a:cs typeface="Candara"/>
              </a:rPr>
              <a:t> </a:t>
            </a:r>
            <a:r>
              <a:rPr lang="fr-FR" sz="2800" b="1" spc="600" dirty="0" err="1" smtClean="0">
                <a:solidFill>
                  <a:prstClr val="white"/>
                </a:solidFill>
                <a:latin typeface="Candara"/>
                <a:cs typeface="Candara"/>
              </a:rPr>
              <a:t>Proposals</a:t>
            </a:r>
            <a:r>
              <a:rPr lang="fr-FR" sz="2800" b="1" spc="600" dirty="0" smtClean="0">
                <a:solidFill>
                  <a:prstClr val="white"/>
                </a:solidFill>
                <a:latin typeface="Candara"/>
                <a:cs typeface="Candara"/>
              </a:rPr>
              <a:t> (</a:t>
            </a:r>
            <a:r>
              <a:rPr lang="fr-FR" sz="2800" b="1" spc="600" dirty="0" err="1" smtClean="0">
                <a:solidFill>
                  <a:prstClr val="white"/>
                </a:solidFill>
                <a:latin typeface="Candara"/>
                <a:cs typeface="Candara"/>
              </a:rPr>
              <a:t>ADPs</a:t>
            </a:r>
            <a:r>
              <a:rPr lang="fr-FR" sz="2800" b="1" spc="600" dirty="0" smtClean="0">
                <a:solidFill>
                  <a:prstClr val="white"/>
                </a:solidFill>
                <a:latin typeface="Candara"/>
                <a:cs typeface="Candara"/>
              </a:rPr>
              <a:t>)</a:t>
            </a:r>
            <a:endParaRPr lang="fr-FR" sz="2800" b="1" spc="6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1034" y="873850"/>
            <a:ext cx="6560935" cy="139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60"/>
              </a:lnSpc>
            </a:pPr>
            <a:r>
              <a:rPr lang="fr-FR" i="1" u="sng" dirty="0" smtClean="0">
                <a:latin typeface="Candara"/>
                <a:cs typeface="Candara"/>
              </a:rPr>
              <a:t>ICDP – IODP </a:t>
            </a:r>
            <a:r>
              <a:rPr lang="fr-FR" i="1" u="sng" dirty="0" err="1" smtClean="0">
                <a:latin typeface="Candara"/>
                <a:cs typeface="Candara"/>
              </a:rPr>
              <a:t>Working</a:t>
            </a:r>
            <a:r>
              <a:rPr lang="fr-FR" i="1" u="sng" dirty="0" smtClean="0">
                <a:latin typeface="Candara"/>
                <a:cs typeface="Candara"/>
              </a:rPr>
              <a:t> Group </a:t>
            </a:r>
            <a:r>
              <a:rPr lang="fr-FR" i="1" dirty="0" smtClean="0">
                <a:latin typeface="Candara"/>
                <a:cs typeface="Candara"/>
              </a:rPr>
              <a:t>:</a:t>
            </a:r>
          </a:p>
          <a:p>
            <a:pPr>
              <a:lnSpc>
                <a:spcPts val="3260"/>
              </a:lnSpc>
              <a:spcBef>
                <a:spcPts val="600"/>
              </a:spcBef>
            </a:pPr>
            <a:r>
              <a:rPr lang="fr-FR" i="1" dirty="0" smtClean="0">
                <a:latin typeface="Candara"/>
                <a:cs typeface="Candara"/>
              </a:rPr>
              <a:t>- ICDP : P. </a:t>
            </a:r>
            <a:r>
              <a:rPr lang="fr-FR" i="1" dirty="0" err="1" smtClean="0">
                <a:latin typeface="Candara"/>
                <a:cs typeface="Candara"/>
              </a:rPr>
              <a:t>Francus</a:t>
            </a:r>
            <a:r>
              <a:rPr lang="fr-FR" i="1" dirty="0" smtClean="0">
                <a:latin typeface="Candara"/>
                <a:cs typeface="Candara"/>
              </a:rPr>
              <a:t> (EC-CAN) ; F. </a:t>
            </a:r>
            <a:r>
              <a:rPr lang="fr-FR" i="1" dirty="0" err="1" smtClean="0">
                <a:latin typeface="Candara"/>
                <a:cs typeface="Candara"/>
              </a:rPr>
              <a:t>Anselmetti</a:t>
            </a:r>
            <a:r>
              <a:rPr lang="fr-FR" i="1" dirty="0" smtClean="0">
                <a:latin typeface="Candara"/>
                <a:cs typeface="Candara"/>
              </a:rPr>
              <a:t> (SAG-SWI) </a:t>
            </a:r>
          </a:p>
          <a:p>
            <a:pPr>
              <a:lnSpc>
                <a:spcPts val="3260"/>
              </a:lnSpc>
            </a:pPr>
            <a:r>
              <a:rPr lang="fr-FR" i="1" dirty="0" smtClean="0">
                <a:latin typeface="Candara"/>
                <a:cs typeface="Candara"/>
              </a:rPr>
              <a:t>- IODP :</a:t>
            </a:r>
            <a:r>
              <a:rPr lang="fr-FR" i="1" dirty="0">
                <a:latin typeface="Candara"/>
                <a:cs typeface="Candara"/>
              </a:rPr>
              <a:t> </a:t>
            </a:r>
            <a:r>
              <a:rPr lang="fr-FR" i="1" dirty="0" smtClean="0">
                <a:latin typeface="Candara"/>
                <a:cs typeface="Candara"/>
              </a:rPr>
              <a:t>J</a:t>
            </a:r>
            <a:r>
              <a:rPr lang="fr-FR" i="1" dirty="0">
                <a:latin typeface="Candara"/>
                <a:cs typeface="Candara"/>
              </a:rPr>
              <a:t>. </a:t>
            </a:r>
            <a:r>
              <a:rPr lang="fr-FR" i="1" dirty="0" err="1">
                <a:latin typeface="Candara"/>
                <a:cs typeface="Candara"/>
              </a:rPr>
              <a:t>Erbacher</a:t>
            </a:r>
            <a:r>
              <a:rPr lang="fr-FR" i="1" dirty="0">
                <a:latin typeface="Candara"/>
                <a:cs typeface="Candara"/>
              </a:rPr>
              <a:t> </a:t>
            </a:r>
            <a:r>
              <a:rPr lang="fr-FR" i="1" dirty="0" smtClean="0">
                <a:latin typeface="Candara"/>
                <a:cs typeface="Candara"/>
              </a:rPr>
              <a:t>(FOR-GER),</a:t>
            </a:r>
            <a:r>
              <a:rPr lang="fr-FR" i="1" dirty="0">
                <a:latin typeface="Candara"/>
                <a:cs typeface="Candara"/>
              </a:rPr>
              <a:t> </a:t>
            </a:r>
            <a:r>
              <a:rPr lang="fr-FR" i="1" dirty="0" smtClean="0">
                <a:latin typeface="Candara"/>
                <a:cs typeface="Candara"/>
              </a:rPr>
              <a:t>K</a:t>
            </a:r>
            <a:r>
              <a:rPr lang="fr-FR" i="1" dirty="0">
                <a:latin typeface="Candara"/>
                <a:cs typeface="Candara"/>
              </a:rPr>
              <a:t>. Miller (SEP, US</a:t>
            </a:r>
            <a:r>
              <a:rPr lang="fr-FR" i="1" dirty="0" smtClean="0">
                <a:latin typeface="Candara"/>
                <a:cs typeface="Candara"/>
              </a:rPr>
              <a:t>), S</a:t>
            </a:r>
            <a:r>
              <a:rPr lang="fr-FR" i="1" dirty="0">
                <a:latin typeface="Candara"/>
                <a:cs typeface="Candara"/>
              </a:rPr>
              <a:t>. </a:t>
            </a:r>
            <a:r>
              <a:rPr lang="fr-FR" i="1" dirty="0" err="1">
                <a:latin typeface="Candara"/>
                <a:cs typeface="Candara"/>
              </a:rPr>
              <a:t>Gulick</a:t>
            </a:r>
            <a:r>
              <a:rPr lang="fr-FR" i="1" dirty="0">
                <a:latin typeface="Candara"/>
                <a:cs typeface="Candara"/>
              </a:rPr>
              <a:t> (SEP, US)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0895" y="4483100"/>
            <a:ext cx="90837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i="1" dirty="0" smtClean="0">
                <a:latin typeface="Candara"/>
                <a:cs typeface="Candara"/>
              </a:rPr>
              <a:t>Guidelines </a:t>
            </a:r>
            <a:r>
              <a:rPr lang="en-GB" i="1" dirty="0">
                <a:latin typeface="Candara"/>
                <a:cs typeface="Candara"/>
              </a:rPr>
              <a:t>for joint “Amphibious” </a:t>
            </a:r>
            <a:r>
              <a:rPr lang="en-GB" i="1" dirty="0" smtClean="0">
                <a:latin typeface="Candara"/>
                <a:cs typeface="Candara"/>
              </a:rPr>
              <a:t>proposals </a:t>
            </a:r>
          </a:p>
          <a:p>
            <a:endParaRPr lang="en-GB" i="1" dirty="0">
              <a:latin typeface="Candara"/>
              <a:cs typeface="Candara"/>
            </a:endParaRPr>
          </a:p>
          <a:p>
            <a:endParaRPr lang="en-GB" i="1" dirty="0" smtClean="0">
              <a:latin typeface="Candara"/>
              <a:cs typeface="Candara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GB" i="1" dirty="0">
                <a:latin typeface="Candara"/>
                <a:cs typeface="Candara"/>
              </a:rPr>
              <a:t> </a:t>
            </a:r>
            <a:r>
              <a:rPr lang="en-GB" i="1" dirty="0" smtClean="0">
                <a:latin typeface="Candara"/>
                <a:cs typeface="Candara"/>
              </a:rPr>
              <a:t>Flowcharts for workshop proposals and Full proposals</a:t>
            </a:r>
          </a:p>
          <a:p>
            <a:pPr marL="285750" indent="-285750">
              <a:buFont typeface="Wingdings" charset="2"/>
              <a:buChar char="ü"/>
            </a:pPr>
            <a:endParaRPr lang="en-GB" i="1" dirty="0">
              <a:latin typeface="Candara"/>
              <a:cs typeface="Candara"/>
            </a:endParaRPr>
          </a:p>
          <a:p>
            <a:pPr marL="285750" indent="-285750">
              <a:buFont typeface="Wingdings" charset="2"/>
              <a:buChar char="ü"/>
            </a:pPr>
            <a:endParaRPr lang="en-GB" i="1" dirty="0" smtClean="0">
              <a:latin typeface="Candara"/>
              <a:cs typeface="Candara"/>
            </a:endParaRPr>
          </a:p>
          <a:p>
            <a:r>
              <a:rPr lang="en-GB" i="1" dirty="0" smtClean="0">
                <a:latin typeface="Candara"/>
                <a:cs typeface="Candara"/>
              </a:rPr>
              <a:t>	&gt; </a:t>
            </a:r>
            <a:r>
              <a:rPr lang="en-GB" i="1" dirty="0">
                <a:latin typeface="Candara"/>
                <a:cs typeface="Candara"/>
              </a:rPr>
              <a:t>reviewed by SEP and to be reviewed and approved by the IODP FBs and ICDP SAG &amp; AOG</a:t>
            </a:r>
          </a:p>
          <a:p>
            <a:endParaRPr lang="fr-FR" i="1" dirty="0">
              <a:latin typeface="Candara"/>
              <a:cs typeface="Candar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395" y="2495550"/>
            <a:ext cx="9262655" cy="151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20"/>
              </a:lnSpc>
            </a:pPr>
            <a:r>
              <a:rPr lang="en-GB" sz="1600" i="1" dirty="0" smtClean="0">
                <a:latin typeface="Candara"/>
                <a:cs typeface="Candara"/>
              </a:rPr>
              <a:t>Definition : </a:t>
            </a:r>
            <a:r>
              <a:rPr lang="en-GB" sz="1600" i="1" dirty="0">
                <a:latin typeface="Candara"/>
                <a:cs typeface="Candara"/>
              </a:rPr>
              <a:t>Amphibious drilling proposals are those in which the scientific objectives can only </a:t>
            </a:r>
            <a:r>
              <a:rPr lang="en-GB" sz="1600" i="1" dirty="0" smtClean="0">
                <a:latin typeface="Candara"/>
                <a:cs typeface="Candara"/>
              </a:rPr>
              <a:t>be</a:t>
            </a:r>
          </a:p>
          <a:p>
            <a:pPr algn="just">
              <a:lnSpc>
                <a:spcPts val="2820"/>
              </a:lnSpc>
            </a:pPr>
            <a:r>
              <a:rPr lang="en-GB" sz="1600" i="1" dirty="0">
                <a:latin typeface="Candara"/>
                <a:cs typeface="Candara"/>
              </a:rPr>
              <a:t>	</a:t>
            </a:r>
            <a:r>
              <a:rPr lang="en-GB" sz="1600" i="1" dirty="0" smtClean="0">
                <a:latin typeface="Candara"/>
                <a:cs typeface="Candara"/>
              </a:rPr>
              <a:t>	accomplished by </a:t>
            </a:r>
            <a:r>
              <a:rPr lang="en-GB" sz="1600" i="1" dirty="0">
                <a:latin typeface="Candara"/>
                <a:cs typeface="Candara"/>
              </a:rPr>
              <a:t>drilling both onshore and offshore.  They are differentiated from proposals </a:t>
            </a:r>
            <a:endParaRPr lang="en-GB" sz="1600" i="1" dirty="0" smtClean="0">
              <a:latin typeface="Candara"/>
              <a:cs typeface="Candara"/>
            </a:endParaRPr>
          </a:p>
          <a:p>
            <a:pPr algn="just">
              <a:lnSpc>
                <a:spcPts val="2820"/>
              </a:lnSpc>
            </a:pPr>
            <a:r>
              <a:rPr lang="en-GB" sz="1600" i="1" dirty="0" smtClean="0">
                <a:latin typeface="Candara"/>
                <a:cs typeface="Candara"/>
              </a:rPr>
              <a:t>		where </a:t>
            </a:r>
            <a:r>
              <a:rPr lang="en-GB" sz="1600" i="1" dirty="0">
                <a:latin typeface="Candara"/>
                <a:cs typeface="Candara"/>
              </a:rPr>
              <a:t>both onshore and offshore drilling is desirable, but where onshore or offshore drilling </a:t>
            </a:r>
            <a:endParaRPr lang="en-GB" sz="1600" i="1" dirty="0" smtClean="0">
              <a:latin typeface="Candara"/>
              <a:cs typeface="Candara"/>
            </a:endParaRPr>
          </a:p>
          <a:p>
            <a:pPr algn="just">
              <a:lnSpc>
                <a:spcPts val="2820"/>
              </a:lnSpc>
            </a:pPr>
            <a:r>
              <a:rPr lang="en-GB" sz="1600" i="1" dirty="0" smtClean="0">
                <a:latin typeface="Candara"/>
                <a:cs typeface="Candara"/>
              </a:rPr>
              <a:t>		is </a:t>
            </a:r>
            <a:r>
              <a:rPr lang="en-GB" sz="1600" i="1" dirty="0">
                <a:latin typeface="Candara"/>
                <a:cs typeface="Candara"/>
              </a:rPr>
              <a:t>viable in isolation. </a:t>
            </a:r>
            <a:endParaRPr lang="fr-FR" sz="16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918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0455" y="2686407"/>
            <a:ext cx="3071424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sz="3600" b="1" spc="300" dirty="0" smtClean="0">
                <a:solidFill>
                  <a:prstClr val="white"/>
                </a:solidFill>
                <a:latin typeface="Candara"/>
                <a:cs typeface="Candara"/>
              </a:rPr>
              <a:t>ECORD news</a:t>
            </a:r>
            <a:endParaRPr lang="fr-FR" sz="36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4573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21165" y="25786"/>
            <a:ext cx="1558936" cy="572189"/>
            <a:chOff x="0" y="38485"/>
            <a:chExt cx="1739900" cy="617682"/>
          </a:xfrm>
        </p:grpSpPr>
        <p:sp>
          <p:nvSpPr>
            <p:cNvPr id="7" name="Rectangle 6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 descr="logo_ECORD-2013-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575" y="1516761"/>
            <a:ext cx="5346425" cy="16711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847" y="4049980"/>
            <a:ext cx="5576530" cy="26372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119" y="1"/>
            <a:ext cx="4757051" cy="12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7173" y="-81688"/>
            <a:ext cx="3277911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3600" b="1" spc="600" dirty="0" smtClean="0">
                <a:solidFill>
                  <a:prstClr val="white"/>
                </a:solidFill>
                <a:latin typeface="Candara"/>
                <a:cs typeface="Candara"/>
              </a:rPr>
              <a:t>IODP Forum</a:t>
            </a:r>
            <a:endParaRPr lang="fr-FR" sz="3600" b="1" spc="6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50" y="564643"/>
            <a:ext cx="8832850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Candara"/>
                <a:cs typeface="Candara"/>
              </a:rPr>
              <a:t>				</a:t>
            </a:r>
          </a:p>
          <a:p>
            <a:pPr algn="just">
              <a:lnSpc>
                <a:spcPts val="2960"/>
              </a:lnSpc>
            </a:pPr>
            <a:r>
              <a:rPr lang="fr-FR" dirty="0">
                <a:latin typeface="Candara"/>
                <a:cs typeface="Candara"/>
              </a:rPr>
              <a:t>The IODP Forum </a:t>
            </a:r>
            <a:r>
              <a:rPr lang="fr-FR" dirty="0" err="1">
                <a:latin typeface="Candara"/>
                <a:cs typeface="Candara"/>
              </a:rPr>
              <a:t>is</a:t>
            </a:r>
            <a:r>
              <a:rPr lang="fr-FR" dirty="0">
                <a:latin typeface="Candara"/>
                <a:cs typeface="Candara"/>
              </a:rPr>
              <a:t> a venue for </a:t>
            </a:r>
            <a:r>
              <a:rPr lang="fr-FR" dirty="0" err="1">
                <a:latin typeface="Candara"/>
                <a:cs typeface="Candara"/>
              </a:rPr>
              <a:t>exchanging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ideas</a:t>
            </a:r>
            <a:r>
              <a:rPr lang="fr-FR" dirty="0">
                <a:latin typeface="Candara"/>
                <a:cs typeface="Candara"/>
              </a:rPr>
              <a:t> and </a:t>
            </a:r>
            <a:r>
              <a:rPr lang="fr-FR" dirty="0" err="1">
                <a:latin typeface="Candara"/>
                <a:cs typeface="Candara"/>
              </a:rPr>
              <a:t>views</a:t>
            </a:r>
            <a:r>
              <a:rPr lang="fr-FR" dirty="0">
                <a:latin typeface="Candara"/>
                <a:cs typeface="Candara"/>
              </a:rPr>
              <a:t> on the </a:t>
            </a:r>
            <a:r>
              <a:rPr lang="fr-FR" dirty="0" err="1">
                <a:latin typeface="Candara"/>
                <a:cs typeface="Candara"/>
              </a:rPr>
              <a:t>scientific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progress</a:t>
            </a:r>
            <a:r>
              <a:rPr lang="fr-FR" dirty="0">
                <a:latin typeface="Candara"/>
                <a:cs typeface="Candara"/>
              </a:rPr>
              <a:t> of </a:t>
            </a:r>
            <a:r>
              <a:rPr lang="fr-FR" dirty="0" smtClean="0">
                <a:latin typeface="Candara"/>
                <a:cs typeface="Candara"/>
              </a:rPr>
              <a:t>	the </a:t>
            </a:r>
            <a:r>
              <a:rPr lang="fr-FR" dirty="0">
                <a:latin typeface="Candara"/>
                <a:cs typeface="Candara"/>
              </a:rPr>
              <a:t>International </a:t>
            </a:r>
            <a:r>
              <a:rPr lang="fr-FR" dirty="0" err="1">
                <a:latin typeface="Candara"/>
                <a:cs typeface="Candara"/>
              </a:rPr>
              <a:t>Ocean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Discovery</a:t>
            </a:r>
            <a:r>
              <a:rPr lang="fr-FR" dirty="0">
                <a:latin typeface="Candara"/>
                <a:cs typeface="Candara"/>
              </a:rPr>
              <a:t> Program. The Forum </a:t>
            </a:r>
            <a:r>
              <a:rPr lang="fr-FR" dirty="0" err="1">
                <a:latin typeface="Candara"/>
                <a:cs typeface="Candara"/>
              </a:rPr>
              <a:t>is</a:t>
            </a:r>
            <a:r>
              <a:rPr lang="fr-FR" dirty="0">
                <a:latin typeface="Candara"/>
                <a:cs typeface="Candara"/>
              </a:rPr>
              <a:t> the </a:t>
            </a:r>
            <a:r>
              <a:rPr lang="fr-FR" dirty="0" err="1">
                <a:latin typeface="Candara"/>
                <a:cs typeface="Candara"/>
              </a:rPr>
              <a:t>custodian</a:t>
            </a:r>
            <a:r>
              <a:rPr lang="fr-FR" dirty="0">
                <a:latin typeface="Candara"/>
                <a:cs typeface="Candara"/>
              </a:rPr>
              <a:t> of the </a:t>
            </a:r>
            <a:r>
              <a:rPr lang="fr-FR" dirty="0" smtClean="0">
                <a:latin typeface="Candara"/>
                <a:cs typeface="Candara"/>
              </a:rPr>
              <a:t>	Science </a:t>
            </a:r>
            <a:r>
              <a:rPr lang="fr-FR" dirty="0">
                <a:latin typeface="Candara"/>
                <a:cs typeface="Candara"/>
              </a:rPr>
              <a:t>Plan and </a:t>
            </a:r>
            <a:r>
              <a:rPr lang="fr-FR" dirty="0" err="1">
                <a:latin typeface="Candara"/>
                <a:cs typeface="Candara"/>
              </a:rPr>
              <a:t>provides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advice</a:t>
            </a:r>
            <a:r>
              <a:rPr lang="fr-FR" dirty="0">
                <a:latin typeface="Candara"/>
                <a:cs typeface="Candara"/>
              </a:rPr>
              <a:t> to IODP </a:t>
            </a:r>
            <a:r>
              <a:rPr lang="fr-FR" dirty="0" err="1">
                <a:latin typeface="Candara"/>
                <a:cs typeface="Candara"/>
              </a:rPr>
              <a:t>Facility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Boards</a:t>
            </a:r>
            <a:r>
              <a:rPr lang="fr-FR" dirty="0">
                <a:latin typeface="Candara"/>
                <a:cs typeface="Candara"/>
              </a:rPr>
              <a:t> on Platform Provider </a:t>
            </a:r>
            <a:r>
              <a:rPr lang="fr-FR" dirty="0" smtClean="0">
                <a:latin typeface="Candara"/>
                <a:cs typeface="Candara"/>
              </a:rPr>
              <a:t>	</a:t>
            </a:r>
            <a:r>
              <a:rPr lang="fr-FR" dirty="0" err="1" smtClean="0">
                <a:latin typeface="Candara"/>
                <a:cs typeface="Candara"/>
              </a:rPr>
              <a:t>activity</a:t>
            </a:r>
            <a:r>
              <a:rPr lang="fr-FR" dirty="0">
                <a:latin typeface="Candara"/>
                <a:cs typeface="Candara"/>
              </a:rPr>
              <a:t>. IODP Forum </a:t>
            </a:r>
            <a:r>
              <a:rPr lang="fr-FR" dirty="0" err="1">
                <a:latin typeface="Candara"/>
                <a:cs typeface="Candara"/>
              </a:rPr>
              <a:t>membership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is</a:t>
            </a:r>
            <a:r>
              <a:rPr lang="fr-FR" dirty="0">
                <a:latin typeface="Candara"/>
                <a:cs typeface="Candara"/>
              </a:rPr>
              <a:t> open to all countries, consortia, or </a:t>
            </a:r>
            <a:r>
              <a:rPr lang="fr-FR" dirty="0" err="1">
                <a:latin typeface="Candara"/>
                <a:cs typeface="Candara"/>
              </a:rPr>
              <a:t>entities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that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smtClean="0">
                <a:latin typeface="Candara"/>
                <a:cs typeface="Candara"/>
              </a:rPr>
              <a:t>	</a:t>
            </a:r>
            <a:r>
              <a:rPr lang="fr-FR" dirty="0" err="1" smtClean="0">
                <a:latin typeface="Candara"/>
                <a:cs typeface="Candara"/>
              </a:rPr>
              <a:t>provide</a:t>
            </a:r>
            <a:r>
              <a:rPr lang="fr-FR" dirty="0" smtClean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funds</a:t>
            </a:r>
            <a:r>
              <a:rPr lang="fr-FR" dirty="0">
                <a:latin typeface="Candara"/>
                <a:cs typeface="Candara"/>
              </a:rPr>
              <a:t> to IODP </a:t>
            </a:r>
            <a:r>
              <a:rPr lang="fr-FR" dirty="0" err="1">
                <a:latin typeface="Candara"/>
                <a:cs typeface="Candara"/>
              </a:rPr>
              <a:t>platform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operations</a:t>
            </a:r>
            <a:r>
              <a:rPr lang="fr-FR" dirty="0">
                <a:latin typeface="Candara"/>
                <a:cs typeface="Candara"/>
              </a:rPr>
              <a:t>. The IODP Forum </a:t>
            </a:r>
            <a:r>
              <a:rPr lang="fr-FR" dirty="0" err="1">
                <a:latin typeface="Candara"/>
                <a:cs typeface="Candara"/>
              </a:rPr>
              <a:t>will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meet</a:t>
            </a:r>
            <a:r>
              <a:rPr lang="fr-FR" dirty="0">
                <a:latin typeface="Candara"/>
                <a:cs typeface="Candara"/>
              </a:rPr>
              <a:t> </a:t>
            </a:r>
            <a:r>
              <a:rPr lang="fr-FR" dirty="0" err="1">
                <a:latin typeface="Candara"/>
                <a:cs typeface="Candara"/>
              </a:rPr>
              <a:t>annually</a:t>
            </a:r>
            <a:r>
              <a:rPr lang="fr-FR" dirty="0">
                <a:latin typeface="Candara"/>
                <a:cs typeface="Candara"/>
              </a:rPr>
              <a:t>. </a:t>
            </a:r>
          </a:p>
          <a:p>
            <a:pPr algn="just"/>
            <a:endParaRPr lang="fr-FR" dirty="0" smtClean="0">
              <a:latin typeface="Candara"/>
              <a:cs typeface="Candara"/>
            </a:endParaRPr>
          </a:p>
          <a:p>
            <a:pPr algn="just"/>
            <a:endParaRPr lang="fr-FR" dirty="0" smtClean="0">
              <a:latin typeface="Candara"/>
              <a:cs typeface="Candara"/>
            </a:endParaRPr>
          </a:p>
          <a:p>
            <a:pPr algn="just"/>
            <a:r>
              <a:rPr lang="fr-FR" dirty="0" smtClean="0">
                <a:latin typeface="Candara"/>
                <a:cs typeface="Candara"/>
              </a:rPr>
              <a:t>The </a:t>
            </a:r>
            <a:r>
              <a:rPr lang="fr-FR" dirty="0">
                <a:latin typeface="Candara"/>
                <a:cs typeface="Candara"/>
              </a:rPr>
              <a:t>IODP Forum Chair </a:t>
            </a:r>
            <a:r>
              <a:rPr lang="fr-FR" dirty="0" err="1">
                <a:latin typeface="Candara"/>
                <a:cs typeface="Candara"/>
              </a:rPr>
              <a:t>also</a:t>
            </a:r>
            <a:r>
              <a:rPr lang="fr-FR" dirty="0">
                <a:latin typeface="Candara"/>
                <a:cs typeface="Candara"/>
              </a:rPr>
              <a:t> updates the </a:t>
            </a:r>
            <a:r>
              <a:rPr lang="fr-FR" dirty="0" err="1">
                <a:latin typeface="Candara"/>
                <a:cs typeface="Candara"/>
              </a:rPr>
              <a:t>list</a:t>
            </a:r>
            <a:r>
              <a:rPr lang="fr-FR" dirty="0">
                <a:latin typeface="Candara"/>
                <a:cs typeface="Candara"/>
              </a:rPr>
              <a:t> of </a:t>
            </a:r>
            <a:r>
              <a:rPr lang="fr-FR" dirty="0">
                <a:latin typeface="Candara"/>
                <a:cs typeface="Candara"/>
                <a:hlinkClick r:id="rId2"/>
              </a:rPr>
              <a:t>Selected Publications.</a:t>
            </a:r>
          </a:p>
          <a:p>
            <a:pPr algn="just"/>
            <a:endParaRPr lang="fr-FR" dirty="0" smtClean="0">
              <a:latin typeface="Candara"/>
              <a:cs typeface="Candara"/>
              <a:hlinkClick r:id="rId3"/>
            </a:endParaRPr>
          </a:p>
          <a:p>
            <a:pPr algn="just"/>
            <a:r>
              <a:rPr lang="fr-FR" dirty="0" smtClean="0">
                <a:latin typeface="Candara"/>
                <a:cs typeface="Candara"/>
                <a:hlinkClick r:id="rId3"/>
              </a:rPr>
              <a:t>Keir </a:t>
            </a:r>
            <a:r>
              <a:rPr lang="fr-FR" dirty="0">
                <a:latin typeface="Candara"/>
                <a:cs typeface="Candara"/>
                <a:hlinkClick r:id="rId3"/>
              </a:rPr>
              <a:t>Becker is the Chair through September 30, 2015.</a:t>
            </a:r>
          </a:p>
          <a:p>
            <a:pPr algn="just"/>
            <a:endParaRPr lang="fr-FR" dirty="0" smtClean="0">
              <a:latin typeface="Candara"/>
              <a:cs typeface="Candara"/>
              <a:hlinkClick r:id="rId4"/>
            </a:endParaRPr>
          </a:p>
          <a:p>
            <a:pPr algn="just"/>
            <a:r>
              <a:rPr lang="fr-FR" dirty="0" smtClean="0">
                <a:latin typeface="Candara"/>
                <a:cs typeface="Candara"/>
                <a:hlinkClick r:id="rId4"/>
              </a:rPr>
              <a:t>Call </a:t>
            </a:r>
            <a:r>
              <a:rPr lang="fr-FR" dirty="0">
                <a:latin typeface="Candara"/>
                <a:cs typeface="Candara"/>
                <a:hlinkClick r:id="rId4"/>
              </a:rPr>
              <a:t>for Nominations for the next Forum </a:t>
            </a:r>
            <a:r>
              <a:rPr lang="fr-FR" dirty="0" smtClean="0">
                <a:latin typeface="Candara"/>
                <a:cs typeface="Candara"/>
                <a:hlinkClick r:id="rId4"/>
              </a:rPr>
              <a:t>Chair – DEADLINE JANUARY 31st, 2015 -</a:t>
            </a:r>
            <a:r>
              <a:rPr lang="fr-FR" dirty="0">
                <a:latin typeface="Candara"/>
                <a:cs typeface="Candara"/>
                <a:hlinkClick r:id="rId4"/>
              </a:rPr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850" y="5048925"/>
            <a:ext cx="9074150" cy="117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60"/>
              </a:lnSpc>
            </a:pPr>
            <a:r>
              <a:rPr lang="en-US" i="1" u="sng" dirty="0" smtClean="0">
                <a:latin typeface="Candara"/>
                <a:cs typeface="Candara"/>
              </a:rPr>
              <a:t>Selection panel </a:t>
            </a:r>
            <a:r>
              <a:rPr lang="en-US" i="1" dirty="0" smtClean="0">
                <a:latin typeface="Candara"/>
                <a:cs typeface="Candara"/>
              </a:rPr>
              <a:t>: N. Exon (ANZIC), S. </a:t>
            </a:r>
            <a:r>
              <a:rPr lang="en-US" i="1" dirty="0" err="1" smtClean="0">
                <a:latin typeface="Candara"/>
                <a:cs typeface="Candara"/>
              </a:rPr>
              <a:t>Humphris</a:t>
            </a:r>
            <a:r>
              <a:rPr lang="en-US" i="1" dirty="0">
                <a:latin typeface="Candara"/>
                <a:cs typeface="Candara"/>
              </a:rPr>
              <a:t>, </a:t>
            </a:r>
            <a:r>
              <a:rPr lang="en-US" i="1" dirty="0" smtClean="0">
                <a:latin typeface="Candara"/>
                <a:cs typeface="Candara"/>
              </a:rPr>
              <a:t>D. </a:t>
            </a:r>
            <a:r>
              <a:rPr lang="en-US" i="1" dirty="0" err="1" smtClean="0">
                <a:latin typeface="Candara"/>
                <a:cs typeface="Candara"/>
              </a:rPr>
              <a:t>Mallinson</a:t>
            </a:r>
            <a:r>
              <a:rPr lang="en-US" i="1" dirty="0" smtClean="0">
                <a:latin typeface="Candara"/>
                <a:cs typeface="Candara"/>
              </a:rPr>
              <a:t> (US),</a:t>
            </a:r>
            <a:r>
              <a:rPr lang="en-US" i="1" dirty="0">
                <a:latin typeface="Candara"/>
                <a:cs typeface="Candara"/>
              </a:rPr>
              <a:t> </a:t>
            </a:r>
            <a:r>
              <a:rPr lang="en-US" i="1" dirty="0" smtClean="0">
                <a:latin typeface="Candara"/>
                <a:cs typeface="Candara"/>
              </a:rPr>
              <a:t>G. </a:t>
            </a:r>
            <a:r>
              <a:rPr lang="en-US" i="1" dirty="0" err="1" smtClean="0">
                <a:latin typeface="Candara"/>
                <a:cs typeface="Candara"/>
              </a:rPr>
              <a:t>Früh</a:t>
            </a:r>
            <a:r>
              <a:rPr lang="en-US" i="1" dirty="0">
                <a:latin typeface="Candara"/>
                <a:cs typeface="Candara"/>
              </a:rPr>
              <a:t>-Green, </a:t>
            </a:r>
            <a:r>
              <a:rPr lang="en-US" i="1" dirty="0" smtClean="0">
                <a:latin typeface="Candara"/>
                <a:cs typeface="Candara"/>
              </a:rPr>
              <a:t>G. </a:t>
            </a:r>
            <a:r>
              <a:rPr lang="en-US" i="1" dirty="0" err="1" smtClean="0">
                <a:latin typeface="Candara"/>
                <a:cs typeface="Candara"/>
              </a:rPr>
              <a:t>Camoin</a:t>
            </a:r>
            <a:r>
              <a:rPr lang="en-US" i="1" dirty="0" smtClean="0">
                <a:latin typeface="Candara"/>
                <a:cs typeface="Candara"/>
              </a:rPr>
              <a:t> 	(ECORD), H. </a:t>
            </a:r>
            <a:r>
              <a:rPr lang="en-US" i="1" dirty="0">
                <a:latin typeface="Candara"/>
                <a:cs typeface="Candara"/>
              </a:rPr>
              <a:t>Nishi, </a:t>
            </a:r>
            <a:r>
              <a:rPr lang="en-US" i="1" dirty="0" smtClean="0">
                <a:latin typeface="Candara"/>
                <a:cs typeface="Candara"/>
              </a:rPr>
              <a:t>G. Kimura (Japan), J. Mori (ICDP), Z. </a:t>
            </a:r>
            <a:r>
              <a:rPr lang="en-US" i="1" dirty="0" err="1" smtClean="0">
                <a:latin typeface="Candara"/>
                <a:cs typeface="Candara"/>
              </a:rPr>
              <a:t>Jian</a:t>
            </a:r>
            <a:r>
              <a:rPr lang="en-US" i="1" dirty="0" smtClean="0">
                <a:latin typeface="Candara"/>
                <a:cs typeface="Candara"/>
              </a:rPr>
              <a:t> (China), M. de </a:t>
            </a:r>
            <a:r>
              <a:rPr lang="en-US" i="1" dirty="0">
                <a:latin typeface="Candara"/>
                <a:cs typeface="Candara"/>
              </a:rPr>
              <a:t>Castro Silva </a:t>
            </a:r>
            <a:r>
              <a:rPr lang="en-US" i="1" dirty="0" err="1" smtClean="0">
                <a:latin typeface="Candara"/>
                <a:cs typeface="Candara"/>
              </a:rPr>
              <a:t>Filho</a:t>
            </a:r>
            <a:r>
              <a:rPr lang="en-US" i="1" dirty="0">
                <a:latin typeface="Candara"/>
                <a:cs typeface="Candara"/>
              </a:rPr>
              <a:t> </a:t>
            </a:r>
            <a:r>
              <a:rPr lang="en-US" i="1" dirty="0" smtClean="0">
                <a:latin typeface="Candara"/>
                <a:cs typeface="Candara"/>
              </a:rPr>
              <a:t>	(Brazil), Y.-J. Lee (Korea), B. </a:t>
            </a:r>
            <a:r>
              <a:rPr lang="en-US" i="1" dirty="0" err="1" smtClean="0">
                <a:latin typeface="Candara"/>
                <a:cs typeface="Candara"/>
              </a:rPr>
              <a:t>Bansal</a:t>
            </a:r>
            <a:r>
              <a:rPr lang="en-US" i="1" dirty="0" smtClean="0">
                <a:latin typeface="Candara"/>
                <a:cs typeface="Candara"/>
              </a:rPr>
              <a:t> (India).</a:t>
            </a:r>
            <a:r>
              <a:rPr lang="en-US" i="1" dirty="0">
                <a:latin typeface="Candara"/>
                <a:cs typeface="Candara"/>
              </a:rPr>
              <a:t>			</a:t>
            </a:r>
            <a:r>
              <a:rPr lang="fr-FR" i="1" dirty="0" smtClean="0">
                <a:latin typeface="Candara"/>
                <a:cs typeface="Candara"/>
              </a:rPr>
              <a:t> </a:t>
            </a:r>
            <a:endParaRPr lang="fr-FR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4053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20514" y="-69850"/>
            <a:ext cx="640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pc="300" dirty="0" smtClean="0">
                <a:latin typeface="Candara"/>
                <a:cs typeface="Candara"/>
              </a:rPr>
              <a:t>Next meetings and Conferences</a:t>
            </a:r>
            <a:endParaRPr lang="en-GB" spc="300" dirty="0">
              <a:latin typeface="Candara"/>
              <a:cs typeface="Candar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93677" y="44914"/>
            <a:ext cx="7667816" cy="775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	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FFF"/>
                </a:solidFill>
                <a:latin typeface="Candara"/>
                <a:cs typeface="Candara"/>
              </a:rPr>
              <a:t>&gt; SEP #3, San Diego, USA – Jan.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&gt; ECORD-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OETF #7, Nancy, France 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– 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Jan.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MagellanPlus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, </a:t>
            </a:r>
            <a:r>
              <a:rPr lang="fr-FR" i="1" smtClean="0">
                <a:solidFill>
                  <a:srgbClr val="FFFECF"/>
                </a:solidFill>
                <a:latin typeface="Candara"/>
                <a:cs typeface="Candara"/>
              </a:rPr>
              <a:t>Burkheim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, Germany –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Feb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ECORD Council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Spring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 meeting,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Stckholm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,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Sweden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 – Mar. 15 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ECORD </a:t>
            </a:r>
            <a:r>
              <a:rPr lang="fr-FR" i="1" dirty="0" err="1">
                <a:solidFill>
                  <a:srgbClr val="FFFECF"/>
                </a:solidFill>
                <a:latin typeface="Candara"/>
                <a:cs typeface="Candara"/>
              </a:rPr>
              <a:t>Exec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 / 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VTF, 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Aix-en-Provence, France – 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Mar. 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15 </a:t>
            </a:r>
            <a:endParaRPr lang="fr-FR" i="1" dirty="0" smtClean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ECORD-FB #3, Aix-en-Provence, France – Mar. 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15 </a:t>
            </a:r>
            <a:endParaRPr lang="fr-FR" i="1" dirty="0" smtClean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&gt; </a:t>
            </a:r>
            <a:r>
              <a:rPr lang="fr-FR" i="1" dirty="0" err="1">
                <a:solidFill>
                  <a:srgbClr val="FFFECF"/>
                </a:solidFill>
                <a:latin typeface="Candara"/>
                <a:cs typeface="Candara"/>
              </a:rPr>
              <a:t>Chikyu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 IODP </a:t>
            </a:r>
            <a:r>
              <a:rPr lang="fr-FR" i="1" dirty="0" err="1">
                <a:solidFill>
                  <a:srgbClr val="FFFECF"/>
                </a:solidFill>
                <a:latin typeface="Candara"/>
                <a:cs typeface="Candara"/>
              </a:rPr>
              <a:t>Board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, Yokohama, </a:t>
            </a:r>
            <a:r>
              <a:rPr lang="fr-FR" i="1" dirty="0" err="1">
                <a:solidFill>
                  <a:srgbClr val="FFFECF"/>
                </a:solidFill>
                <a:latin typeface="Candara"/>
                <a:cs typeface="Candara"/>
              </a:rPr>
              <a:t>Japan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 – Mar. 15 </a:t>
            </a:r>
            <a:endParaRPr lang="fr-FR" i="1" dirty="0" smtClean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	&gt; EGU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, Vienna, </a:t>
            </a:r>
            <a:r>
              <a:rPr lang="fr-FR" i="1" dirty="0" err="1">
                <a:solidFill>
                  <a:srgbClr val="FFFECF"/>
                </a:solidFill>
                <a:latin typeface="Candara"/>
                <a:cs typeface="Candara"/>
              </a:rPr>
              <a:t>Austria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 – Apr. 15 </a:t>
            </a:r>
            <a:endParaRPr lang="fr-FR" i="1" dirty="0" smtClean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JR-FB, Arlington, USA – May 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15 </a:t>
            </a:r>
            <a:endParaRPr lang="fr-FR" i="1" dirty="0" smtClean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latin typeface="Candara"/>
                <a:cs typeface="Candara"/>
              </a:rPr>
              <a:t>&gt; SEP #4, Brest, France – Jun-</a:t>
            </a:r>
            <a:r>
              <a:rPr lang="fr-FR" i="1" dirty="0" err="1" smtClean="0">
                <a:latin typeface="Candara"/>
                <a:cs typeface="Candara"/>
              </a:rPr>
              <a:t>Jul</a:t>
            </a:r>
            <a:r>
              <a:rPr lang="fr-FR" i="1" dirty="0" smtClean="0">
                <a:latin typeface="Candara"/>
                <a:cs typeface="Candara"/>
              </a:rPr>
              <a:t>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IODP Forum #2, Canberra,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Australia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 –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Jul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ECORD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-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OETF #8, Postdam (?), Germany – Sept.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&gt; ECORD Council-ESSAC #3,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Napoli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, </a:t>
            </a:r>
            <a:r>
              <a:rPr lang="fr-FR" i="1" dirty="0" err="1" smtClean="0">
                <a:solidFill>
                  <a:srgbClr val="FFFECF"/>
                </a:solidFill>
                <a:latin typeface="Candara"/>
                <a:cs typeface="Candara"/>
              </a:rPr>
              <a:t>Italy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 – Oct. 15</a:t>
            </a:r>
          </a:p>
          <a:p>
            <a:pPr>
              <a:lnSpc>
                <a:spcPts val="2960"/>
              </a:lnSpc>
              <a:spcBef>
                <a:spcPts val="600"/>
              </a:spcBef>
            </a:pP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&gt; AGU, San Francisco, USA – </a:t>
            </a:r>
            <a:r>
              <a:rPr lang="fr-FR" i="1" dirty="0" err="1">
                <a:solidFill>
                  <a:srgbClr val="FFFECF"/>
                </a:solidFill>
                <a:latin typeface="Candara"/>
                <a:cs typeface="Candara"/>
              </a:rPr>
              <a:t>Dec</a:t>
            </a:r>
            <a:r>
              <a:rPr lang="fr-FR" i="1" dirty="0">
                <a:solidFill>
                  <a:srgbClr val="FFFECF"/>
                </a:solidFill>
                <a:latin typeface="Candara"/>
                <a:cs typeface="Candara"/>
              </a:rPr>
              <a:t>. </a:t>
            </a:r>
            <a:r>
              <a:rPr lang="fr-FR" i="1" dirty="0" smtClean="0">
                <a:solidFill>
                  <a:srgbClr val="FFFECF"/>
                </a:solidFill>
                <a:latin typeface="Candara"/>
                <a:cs typeface="Candara"/>
              </a:rPr>
              <a:t>15 </a:t>
            </a:r>
            <a:endParaRPr lang="fr-FR" i="1" dirty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endParaRPr lang="fr-FR" i="1" dirty="0">
              <a:solidFill>
                <a:srgbClr val="FFFECF"/>
              </a:solidFill>
              <a:latin typeface="Candara"/>
              <a:cs typeface="Candara"/>
            </a:endParaRPr>
          </a:p>
          <a:p>
            <a:pPr>
              <a:lnSpc>
                <a:spcPts val="2960"/>
              </a:lnSpc>
              <a:spcBef>
                <a:spcPts val="600"/>
              </a:spcBef>
            </a:pPr>
            <a:endParaRPr lang="fr-FR" i="1" dirty="0" smtClean="0">
              <a:solidFill>
                <a:srgbClr val="FFFECF"/>
              </a:solidFill>
              <a:latin typeface="Candara"/>
              <a:cs typeface="Candar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67" y="629394"/>
            <a:ext cx="898101" cy="314639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1606809" y="1100818"/>
            <a:ext cx="915035" cy="319531"/>
            <a:chOff x="0" y="38485"/>
            <a:chExt cx="1739900" cy="617682"/>
          </a:xfrm>
        </p:grpSpPr>
        <p:sp>
          <p:nvSpPr>
            <p:cNvPr id="20" name="Rectangle 19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21" name="Image 20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" name="Grouper 21"/>
          <p:cNvGrpSpPr/>
          <p:nvPr/>
        </p:nvGrpSpPr>
        <p:grpSpPr>
          <a:xfrm>
            <a:off x="1602200" y="1549552"/>
            <a:ext cx="915035" cy="319531"/>
            <a:chOff x="0" y="38485"/>
            <a:chExt cx="1739900" cy="617682"/>
          </a:xfrm>
        </p:grpSpPr>
        <p:sp>
          <p:nvSpPr>
            <p:cNvPr id="23" name="Rectangle 22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24" name="Image 23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90" y="3361333"/>
            <a:ext cx="884139" cy="314639"/>
          </a:xfrm>
          <a:prstGeom prst="rect">
            <a:avLst/>
          </a:prstGeom>
        </p:spPr>
      </p:pic>
      <p:grpSp>
        <p:nvGrpSpPr>
          <p:cNvPr id="26" name="Grouper 25"/>
          <p:cNvGrpSpPr/>
          <p:nvPr/>
        </p:nvGrpSpPr>
        <p:grpSpPr>
          <a:xfrm>
            <a:off x="1618211" y="1985585"/>
            <a:ext cx="915035" cy="319531"/>
            <a:chOff x="0" y="38485"/>
            <a:chExt cx="1739900" cy="617682"/>
          </a:xfrm>
        </p:grpSpPr>
        <p:sp>
          <p:nvSpPr>
            <p:cNvPr id="27" name="Rectangle 26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28" name="Image 27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Grouper 28"/>
          <p:cNvGrpSpPr/>
          <p:nvPr/>
        </p:nvGrpSpPr>
        <p:grpSpPr>
          <a:xfrm>
            <a:off x="1622069" y="2451252"/>
            <a:ext cx="915035" cy="319531"/>
            <a:chOff x="0" y="38485"/>
            <a:chExt cx="1739900" cy="617682"/>
          </a:xfrm>
        </p:grpSpPr>
        <p:sp>
          <p:nvSpPr>
            <p:cNvPr id="30" name="Rectangle 29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31" name="Image 30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60" y="4261594"/>
            <a:ext cx="867581" cy="31463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60" y="4701861"/>
            <a:ext cx="867581" cy="31463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60" y="5125194"/>
            <a:ext cx="867581" cy="314639"/>
          </a:xfrm>
          <a:prstGeom prst="rect">
            <a:avLst/>
          </a:prstGeom>
        </p:spPr>
      </p:pic>
      <p:grpSp>
        <p:nvGrpSpPr>
          <p:cNvPr id="38" name="Grouper 37"/>
          <p:cNvGrpSpPr/>
          <p:nvPr/>
        </p:nvGrpSpPr>
        <p:grpSpPr>
          <a:xfrm>
            <a:off x="1630536" y="5605085"/>
            <a:ext cx="915035" cy="319531"/>
            <a:chOff x="0" y="38485"/>
            <a:chExt cx="1739900" cy="617682"/>
          </a:xfrm>
        </p:grpSpPr>
        <p:sp>
          <p:nvSpPr>
            <p:cNvPr id="39" name="Rectangle 38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40" name="Image 39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" name="Grouper 40"/>
          <p:cNvGrpSpPr/>
          <p:nvPr/>
        </p:nvGrpSpPr>
        <p:grpSpPr>
          <a:xfrm>
            <a:off x="1634394" y="6070752"/>
            <a:ext cx="915035" cy="319531"/>
            <a:chOff x="0" y="38485"/>
            <a:chExt cx="1739900" cy="617682"/>
          </a:xfrm>
        </p:grpSpPr>
        <p:sp>
          <p:nvSpPr>
            <p:cNvPr id="42" name="Rectangle 41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43" name="Image 42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4" name="Grouper 43"/>
          <p:cNvGrpSpPr/>
          <p:nvPr/>
        </p:nvGrpSpPr>
        <p:grpSpPr>
          <a:xfrm>
            <a:off x="1628419" y="2895752"/>
            <a:ext cx="915035" cy="319531"/>
            <a:chOff x="0" y="38485"/>
            <a:chExt cx="1739900" cy="617682"/>
          </a:xfrm>
        </p:grpSpPr>
        <p:sp>
          <p:nvSpPr>
            <p:cNvPr id="45" name="Rectangle 44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460"/>
                </a:lnSpc>
              </a:pPr>
              <a:endParaRPr lang="fr-FR"/>
            </a:p>
          </p:txBody>
        </p:sp>
        <p:pic>
          <p:nvPicPr>
            <p:cNvPr id="46" name="Image 45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995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61514" y="82550"/>
            <a:ext cx="6407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b="1" spc="600" dirty="0" smtClean="0">
                <a:latin typeface="Candara"/>
                <a:cs typeface="Candara"/>
              </a:rPr>
              <a:t>ECORD Annual Report 2014</a:t>
            </a:r>
            <a:endParaRPr lang="en-GB" sz="2800" b="1" spc="600" dirty="0">
              <a:latin typeface="Candara"/>
              <a:cs typeface="Candar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812960"/>
            <a:ext cx="3860800" cy="58989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0" y="1962150"/>
            <a:ext cx="442335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126" y="1023197"/>
            <a:ext cx="3611535" cy="52451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onstantia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21165" y="25786"/>
            <a:ext cx="1558936" cy="572189"/>
            <a:chOff x="0" y="38485"/>
            <a:chExt cx="1739900" cy="617682"/>
          </a:xfrm>
        </p:grpSpPr>
        <p:sp>
          <p:nvSpPr>
            <p:cNvPr id="12" name="Rectangle 11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onstantia"/>
              </a:endParaRPr>
            </a:p>
          </p:txBody>
        </p:sp>
        <p:pic>
          <p:nvPicPr>
            <p:cNvPr id="13" name="Image 12" descr="logo_ECORD-2013-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ZoneTexte 1"/>
          <p:cNvSpPr txBox="1"/>
          <p:nvPr/>
        </p:nvSpPr>
        <p:spPr>
          <a:xfrm>
            <a:off x="4427873" y="5456091"/>
            <a:ext cx="4286782" cy="130334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3220"/>
              </a:lnSpc>
            </a:pPr>
            <a:endParaRPr lang="fr-FR" sz="1600" i="1" dirty="0" smtClean="0">
              <a:solidFill>
                <a:prstClr val="white"/>
              </a:solidFill>
              <a:latin typeface="Candara"/>
              <a:cs typeface="Candara"/>
            </a:endParaRPr>
          </a:p>
          <a:p>
            <a:pPr>
              <a:lnSpc>
                <a:spcPts val="3220"/>
              </a:lnSpc>
            </a:pP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&gt; « 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Accessing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 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Member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 » : 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Russia</a:t>
            </a:r>
            <a:endParaRPr lang="fr-FR" sz="1600" i="1" dirty="0" smtClean="0">
              <a:solidFill>
                <a:prstClr val="white"/>
              </a:solidFill>
              <a:latin typeface="Candara"/>
              <a:cs typeface="Candara"/>
            </a:endParaRPr>
          </a:p>
          <a:p>
            <a:pPr>
              <a:lnSpc>
                <a:spcPts val="3220"/>
              </a:lnSpc>
            </a:pP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&gt; Contacts : 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Turkey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, 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Czech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 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Republic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, Luxembourg</a:t>
            </a:r>
            <a:endParaRPr lang="fr-FR" sz="1600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57066"/>
              </p:ext>
            </p:extLst>
          </p:nvPr>
        </p:nvGraphicFramePr>
        <p:xfrm>
          <a:off x="287338" y="1209675"/>
          <a:ext cx="663892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Document" r:id="rId4" imgW="5905500" imgH="4470400" progId="Word.Document.12">
                  <p:embed/>
                </p:oleObj>
              </mc:Choice>
              <mc:Fallback>
                <p:oleObj name="Document" r:id="rId4" imgW="59055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338" y="1209675"/>
                        <a:ext cx="6638925" cy="502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 descr="ecord_2014-we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13" y="186266"/>
            <a:ext cx="4256975" cy="5223934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5740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3449964" y="358739"/>
            <a:ext cx="1800225" cy="757237"/>
          </a:xfrm>
          <a:prstGeom prst="rect">
            <a:avLst/>
          </a:prstGeom>
          <a:solidFill>
            <a:srgbClr val="CEF3FF"/>
          </a:solidFill>
          <a:ln w="28575" cap="flat" cmpd="sng" algn="ctr">
            <a:solidFill>
              <a:srgbClr val="FF24C4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ECORD Council </a:t>
            </a:r>
            <a:r>
              <a:rPr lang="en-US" sz="1400" b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 </a:t>
            </a:r>
            <a:r>
              <a:rPr lang="en-US" sz="1400" b="1" i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Funding agencies </a:t>
            </a:r>
            <a:r>
              <a:rPr lang="en-US" sz="1400" b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1400" b="1" kern="0" dirty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791637" y="1382839"/>
            <a:ext cx="1439863" cy="757238"/>
          </a:xfrm>
          <a:prstGeom prst="rect">
            <a:avLst/>
          </a:prstGeom>
          <a:solidFill>
            <a:srgbClr val="CEF3FF"/>
          </a:solidFill>
          <a:ln w="28575" cap="flat" cmpd="sng" algn="ctr">
            <a:solidFill>
              <a:srgbClr val="FF24C4"/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Science </a:t>
            </a: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Board</a:t>
            </a:r>
          </a:p>
        </p:txBody>
      </p:sp>
      <p:sp>
        <p:nvSpPr>
          <p:cNvPr id="91" name="Ellipse 1"/>
          <p:cNvSpPr>
            <a:spLocks noChangeArrowheads="1"/>
          </p:cNvSpPr>
          <p:nvPr/>
        </p:nvSpPr>
        <p:spPr bwMode="auto">
          <a:xfrm>
            <a:off x="2771775" y="3095303"/>
            <a:ext cx="3168650" cy="3024188"/>
          </a:xfrm>
          <a:prstGeom prst="ellipse">
            <a:avLst/>
          </a:prstGeom>
          <a:noFill/>
          <a:ln w="38100" cmpd="sng">
            <a:solidFill>
              <a:srgbClr val="00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fr-FR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6" name="Connecteur droit 26"/>
          <p:cNvCxnSpPr>
            <a:cxnSpLocks noChangeShapeType="1"/>
            <a:stCxn id="89" idx="2"/>
          </p:cNvCxnSpPr>
          <p:nvPr/>
        </p:nvCxnSpPr>
        <p:spPr bwMode="auto">
          <a:xfrm>
            <a:off x="4350077" y="1115976"/>
            <a:ext cx="4192" cy="248256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7" name="Connecteur droit avec flèche 106"/>
          <p:cNvCxnSpPr/>
          <p:nvPr/>
        </p:nvCxnSpPr>
        <p:spPr>
          <a:xfrm flipH="1">
            <a:off x="4354269" y="2374578"/>
            <a:ext cx="794" cy="4683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08" name="Connecteur droit avec flèche 107"/>
          <p:cNvCxnSpPr/>
          <p:nvPr/>
        </p:nvCxnSpPr>
        <p:spPr>
          <a:xfrm flipH="1">
            <a:off x="3563938" y="3598541"/>
            <a:ext cx="495790" cy="5397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cxnSp>
        <p:nvCxnSpPr>
          <p:cNvPr id="109" name="Connecteur droit avec flèche 108"/>
          <p:cNvCxnSpPr/>
          <p:nvPr/>
        </p:nvCxnSpPr>
        <p:spPr>
          <a:xfrm>
            <a:off x="4676165" y="3596262"/>
            <a:ext cx="472098" cy="5338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sp>
        <p:nvSpPr>
          <p:cNvPr id="125" name="Rectangle 124"/>
          <p:cNvSpPr/>
          <p:nvPr/>
        </p:nvSpPr>
        <p:spPr>
          <a:xfrm>
            <a:off x="1303669" y="2965058"/>
            <a:ext cx="1396123" cy="553998"/>
          </a:xfrm>
          <a:prstGeom prst="rect">
            <a:avLst/>
          </a:prstGeom>
          <a:solidFill>
            <a:srgbClr val="94F7DC"/>
          </a:solidFill>
          <a:ln>
            <a:solidFill>
              <a:srgbClr val="00009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err="1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MagellanPlus</a:t>
            </a:r>
            <a:endParaRPr lang="en-US" sz="1600" b="1" i="1" dirty="0" smtClean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 workshops )</a:t>
            </a:r>
            <a:endParaRPr lang="en-US" sz="1400" b="1" i="1" dirty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6" name="Connecteur droit avec flèche 125"/>
          <p:cNvCxnSpPr/>
          <p:nvPr/>
        </p:nvCxnSpPr>
        <p:spPr>
          <a:xfrm flipH="1" flipV="1">
            <a:off x="2704795" y="3212813"/>
            <a:ext cx="1096881" cy="227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57150" dist="38100" dir="5400000" algn="ctr" rotWithShape="0">
              <a:srgbClr val="0F6FC6">
                <a:shade val="9000"/>
                <a:satMod val="105000"/>
                <a:alpha val="48000"/>
              </a:srgbClr>
            </a:outerShdw>
          </a:effectLst>
        </p:spPr>
      </p:cxnSp>
      <p:grpSp>
        <p:nvGrpSpPr>
          <p:cNvPr id="5" name="Grouper 4"/>
          <p:cNvGrpSpPr/>
          <p:nvPr/>
        </p:nvGrpSpPr>
        <p:grpSpPr>
          <a:xfrm>
            <a:off x="852488" y="4649466"/>
            <a:ext cx="2424112" cy="2300287"/>
            <a:chOff x="852488" y="4453577"/>
            <a:chExt cx="2424112" cy="2300287"/>
          </a:xfrm>
        </p:grpSpPr>
        <p:grpSp>
          <p:nvGrpSpPr>
            <p:cNvPr id="100" name="Grouper 5"/>
            <p:cNvGrpSpPr>
              <a:grpSpLocks/>
            </p:cNvGrpSpPr>
            <p:nvPr/>
          </p:nvGrpSpPr>
          <p:grpSpPr bwMode="auto">
            <a:xfrm rot="19777281">
              <a:off x="852488" y="4453577"/>
              <a:ext cx="2424112" cy="2300287"/>
              <a:chOff x="611560" y="3264438"/>
              <a:chExt cx="1832165" cy="2201332"/>
            </a:xfrm>
          </p:grpSpPr>
          <p:sp>
            <p:nvSpPr>
              <p:cNvPr id="101" name="Forme libre 4"/>
              <p:cNvSpPr>
                <a:spLocks/>
              </p:cNvSpPr>
              <p:nvPr/>
            </p:nvSpPr>
            <p:spPr bwMode="auto">
              <a:xfrm>
                <a:off x="611560" y="3264438"/>
                <a:ext cx="1820333" cy="1100666"/>
              </a:xfrm>
              <a:custGeom>
                <a:avLst/>
                <a:gdLst>
                  <a:gd name="T0" fmla="*/ 0 w 1820333"/>
                  <a:gd name="T1" fmla="*/ 1100666 h 1100666"/>
                  <a:gd name="T2" fmla="*/ 1820333 w 1820333"/>
                  <a:gd name="T3" fmla="*/ 0 h 11006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20333" h="1100666">
                    <a:moveTo>
                      <a:pt x="0" y="1100666"/>
                    </a:moveTo>
                    <a:cubicBezTo>
                      <a:pt x="472722" y="970138"/>
                      <a:pt x="945444" y="839611"/>
                      <a:pt x="1820333" y="0"/>
                    </a:cubicBezTo>
                  </a:path>
                </a:pathLst>
              </a:custGeom>
              <a:noFill/>
              <a:ln w="38100" cmpd="sng">
                <a:solidFill>
                  <a:srgbClr val="00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Forme libre 25"/>
              <p:cNvSpPr>
                <a:spLocks/>
              </p:cNvSpPr>
              <p:nvPr/>
            </p:nvSpPr>
            <p:spPr bwMode="auto">
              <a:xfrm flipV="1">
                <a:off x="623392" y="4365104"/>
                <a:ext cx="1820333" cy="1100666"/>
              </a:xfrm>
              <a:custGeom>
                <a:avLst/>
                <a:gdLst>
                  <a:gd name="T0" fmla="*/ 0 w 1820333"/>
                  <a:gd name="T1" fmla="*/ 1100666 h 1100666"/>
                  <a:gd name="T2" fmla="*/ 1820333 w 1820333"/>
                  <a:gd name="T3" fmla="*/ 0 h 11006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20333" h="1100666">
                    <a:moveTo>
                      <a:pt x="0" y="1100666"/>
                    </a:moveTo>
                    <a:cubicBezTo>
                      <a:pt x="472722" y="970138"/>
                      <a:pt x="945444" y="839611"/>
                      <a:pt x="1820333" y="0"/>
                    </a:cubicBezTo>
                  </a:path>
                </a:pathLst>
              </a:custGeom>
              <a:noFill/>
              <a:ln w="38100" cmpd="sng">
                <a:solidFill>
                  <a:srgbClr val="00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1476375" y="4915539"/>
              <a:ext cx="1150938" cy="1223963"/>
            </a:xfrm>
            <a:prstGeom prst="rect">
              <a:avLst/>
            </a:prstGeom>
            <a:solidFill>
              <a:srgbClr val="7CCA62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lnSpc>
                  <a:spcPts val="2520"/>
                </a:lnSpc>
                <a:defRPr/>
              </a:pPr>
              <a:r>
                <a:rPr lang="en-US" sz="1600" b="1" kern="0" dirty="0">
                  <a:solidFill>
                    <a:srgbClr val="00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Education / Outreach Task Force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5502275" y="4587553"/>
            <a:ext cx="2262188" cy="2305050"/>
            <a:chOff x="5502275" y="4391664"/>
            <a:chExt cx="2262188" cy="2305050"/>
          </a:xfrm>
        </p:grpSpPr>
        <p:grpSp>
          <p:nvGrpSpPr>
            <p:cNvPr id="92" name="Grouper 27"/>
            <p:cNvGrpSpPr>
              <a:grpSpLocks/>
            </p:cNvGrpSpPr>
            <p:nvPr/>
          </p:nvGrpSpPr>
          <p:grpSpPr bwMode="auto">
            <a:xfrm rot="1811463" flipH="1">
              <a:off x="5502275" y="4391664"/>
              <a:ext cx="2262188" cy="2305050"/>
              <a:chOff x="611560" y="3264438"/>
              <a:chExt cx="1832165" cy="2201332"/>
            </a:xfrm>
          </p:grpSpPr>
          <p:sp>
            <p:nvSpPr>
              <p:cNvPr id="93" name="Forme libre 28"/>
              <p:cNvSpPr>
                <a:spLocks/>
              </p:cNvSpPr>
              <p:nvPr/>
            </p:nvSpPr>
            <p:spPr bwMode="auto">
              <a:xfrm>
                <a:off x="611560" y="3264438"/>
                <a:ext cx="1820333" cy="1100666"/>
              </a:xfrm>
              <a:custGeom>
                <a:avLst/>
                <a:gdLst>
                  <a:gd name="T0" fmla="*/ 0 w 1820333"/>
                  <a:gd name="T1" fmla="*/ 1100666 h 1100666"/>
                  <a:gd name="T2" fmla="*/ 1820333 w 1820333"/>
                  <a:gd name="T3" fmla="*/ 0 h 11006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20333" h="1100666">
                    <a:moveTo>
                      <a:pt x="0" y="1100666"/>
                    </a:moveTo>
                    <a:cubicBezTo>
                      <a:pt x="472722" y="970138"/>
                      <a:pt x="945444" y="839611"/>
                      <a:pt x="1820333" y="0"/>
                    </a:cubicBezTo>
                  </a:path>
                </a:pathLst>
              </a:custGeom>
              <a:noFill/>
              <a:ln w="38100" cmpd="sng">
                <a:solidFill>
                  <a:srgbClr val="00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Forme libre 29"/>
              <p:cNvSpPr>
                <a:spLocks/>
              </p:cNvSpPr>
              <p:nvPr/>
            </p:nvSpPr>
            <p:spPr bwMode="auto">
              <a:xfrm flipV="1">
                <a:off x="623392" y="4365104"/>
                <a:ext cx="1820333" cy="1100666"/>
              </a:xfrm>
              <a:custGeom>
                <a:avLst/>
                <a:gdLst>
                  <a:gd name="T0" fmla="*/ 0 w 1820333"/>
                  <a:gd name="T1" fmla="*/ 1100666 h 1100666"/>
                  <a:gd name="T2" fmla="*/ 1820333 w 1820333"/>
                  <a:gd name="T3" fmla="*/ 0 h 11006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20333" h="1100666">
                    <a:moveTo>
                      <a:pt x="0" y="1100666"/>
                    </a:moveTo>
                    <a:cubicBezTo>
                      <a:pt x="472722" y="970138"/>
                      <a:pt x="945444" y="839611"/>
                      <a:pt x="1820333" y="0"/>
                    </a:cubicBezTo>
                  </a:path>
                </a:pathLst>
              </a:custGeom>
              <a:noFill/>
              <a:ln w="38100" cmpd="sng">
                <a:solidFill>
                  <a:srgbClr val="00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fr-FR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6028145" y="4883219"/>
              <a:ext cx="1152525" cy="1225550"/>
            </a:xfrm>
            <a:prstGeom prst="rect">
              <a:avLst/>
            </a:prstGeom>
            <a:solidFill>
              <a:srgbClr val="7CCA62"/>
            </a:solidFill>
            <a:ln w="9525" cap="flat" cmpd="sng" algn="ctr">
              <a:solidFill>
                <a:srgbClr val="00009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lnSpc>
                  <a:spcPts val="2020"/>
                </a:lnSpc>
                <a:defRPr/>
              </a:pPr>
              <a:r>
                <a:rPr lang="en-US" sz="1600" b="1" kern="0" dirty="0">
                  <a:solidFill>
                    <a:srgbClr val="00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Vision</a:t>
              </a:r>
            </a:p>
            <a:p>
              <a:pPr algn="ctr" defTabSz="914400">
                <a:lnSpc>
                  <a:spcPts val="3220"/>
                </a:lnSpc>
                <a:defRPr/>
              </a:pPr>
              <a:r>
                <a:rPr lang="en-US" sz="1600" b="1" kern="0" dirty="0">
                  <a:solidFill>
                    <a:srgbClr val="00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Task Force</a:t>
              </a: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3492500" y="2842891"/>
            <a:ext cx="1727200" cy="755650"/>
          </a:xfrm>
          <a:prstGeom prst="rect">
            <a:avLst/>
          </a:prstGeom>
          <a:solidFill>
            <a:srgbClr val="CEF3FF"/>
          </a:solidFill>
          <a:ln w="9525" cap="flat" cmpd="sng" algn="ctr">
            <a:solidFill>
              <a:srgbClr val="000090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EMA</a:t>
            </a:r>
          </a:p>
          <a:p>
            <a:pPr algn="ctr" defTabSz="914400">
              <a:defRPr/>
            </a:pPr>
            <a:r>
              <a:rPr lang="en-US" sz="1400" b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 </a:t>
            </a:r>
            <a:r>
              <a:rPr lang="en-US" sz="1400" b="1" i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Managing Agency </a:t>
            </a:r>
            <a:r>
              <a:rPr lang="en-US" sz="1400" b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1400" b="1" kern="0" dirty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3938" y="5687691"/>
            <a:ext cx="1728787" cy="755650"/>
          </a:xfrm>
          <a:prstGeom prst="rect">
            <a:avLst/>
          </a:prstGeom>
          <a:solidFill>
            <a:srgbClr val="CEF3FF"/>
          </a:solidFill>
          <a:ln w="9525" cap="flat" cmpd="sng" algn="ctr">
            <a:solidFill>
              <a:srgbClr val="000090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ECORD ILP</a:t>
            </a:r>
          </a:p>
          <a:p>
            <a:pPr algn="ctr" defTabSz="914400">
              <a:defRPr/>
            </a:pPr>
            <a:r>
              <a:rPr lang="en-US" sz="1400" b="1" i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 Industry Liaison )</a:t>
            </a:r>
            <a:endParaRPr lang="en-US" sz="1400" b="1" i="1" kern="0" dirty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127748" y="4138291"/>
            <a:ext cx="1604590" cy="765378"/>
          </a:xfrm>
          <a:prstGeom prst="rect">
            <a:avLst/>
          </a:prstGeom>
          <a:solidFill>
            <a:srgbClr val="CEF3FF"/>
          </a:solidFill>
          <a:ln w="28575" cap="flat" cmpd="sng" algn="ctr">
            <a:solidFill>
              <a:srgbClr val="FF24C4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ESSAC</a:t>
            </a:r>
          </a:p>
          <a:p>
            <a:pPr algn="ctr" defTabSz="914400">
              <a:defRPr/>
            </a:pPr>
            <a:r>
              <a:rPr lang="en-US" sz="1400" b="1" i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 Scientific Committee )</a:t>
            </a:r>
            <a:endParaRPr lang="en-US" sz="1400" b="1" i="1" kern="0" dirty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ZoneTexte 29"/>
          <p:cNvSpPr txBox="1">
            <a:spLocks noChangeArrowheads="1"/>
          </p:cNvSpPr>
          <p:nvPr/>
        </p:nvSpPr>
        <p:spPr bwMode="auto">
          <a:xfrm>
            <a:off x="346509" y="1295286"/>
            <a:ext cx="5689600" cy="98425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endParaRPr lang="en-US" sz="1800" kern="0" dirty="0" smtClean="0">
              <a:solidFill>
                <a:srgbClr val="000066">
                  <a:lumMod val="75000"/>
                </a:srgbClr>
              </a:solidFill>
              <a:latin typeface="Calibri" charset="0"/>
            </a:endParaRPr>
          </a:p>
          <a:p>
            <a:pPr defTabSz="914400">
              <a:defRPr/>
            </a:pPr>
            <a:r>
              <a:rPr lang="en-US" sz="2000" b="1" kern="0" dirty="0" smtClean="0">
                <a:solidFill>
                  <a:srgbClr val="000066">
                    <a:lumMod val="75000"/>
                  </a:srgbClr>
                </a:solidFill>
                <a:latin typeface="Calibri" charset="0"/>
              </a:rPr>
              <a:t>ECORD Facility Board</a:t>
            </a:r>
          </a:p>
          <a:p>
            <a:pPr algn="ctr" defTabSz="914400">
              <a:defRPr/>
            </a:pPr>
            <a:endParaRPr lang="fr-FR" sz="2000" kern="0" dirty="0" smtClean="0">
              <a:solidFill>
                <a:srgbClr val="000066">
                  <a:lumMod val="75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511287" y="1390490"/>
            <a:ext cx="1439863" cy="755650"/>
          </a:xfrm>
          <a:prstGeom prst="rect">
            <a:avLst/>
          </a:prstGeom>
          <a:solidFill>
            <a:srgbClr val="CEF3FF"/>
          </a:solidFill>
          <a:ln w="28575" cap="flat" cmpd="sng" algn="ctr">
            <a:solidFill>
              <a:srgbClr val="FF24C4"/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>
                <a:solidFill>
                  <a:srgbClr val="000066">
                    <a:lumMod val="5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Executive</a:t>
            </a:r>
            <a:r>
              <a:rPr lang="en-US" sz="2000" b="1" kern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Bureau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992795" y="4146432"/>
            <a:ext cx="1604590" cy="765378"/>
          </a:xfrm>
          <a:prstGeom prst="rect">
            <a:avLst/>
          </a:prstGeom>
          <a:solidFill>
            <a:srgbClr val="CEF3FF"/>
          </a:solidFill>
          <a:ln w="9525" cap="flat" cmpd="sng" algn="ctr">
            <a:solidFill>
              <a:srgbClr val="000090"/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2000" b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ESO</a:t>
            </a:r>
          </a:p>
          <a:p>
            <a:pPr algn="ctr" defTabSz="914400">
              <a:defRPr/>
            </a:pPr>
            <a:r>
              <a:rPr lang="en-US" sz="1400" b="1" i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( Implementing </a:t>
            </a:r>
            <a:r>
              <a:rPr lang="en-US" sz="1400" b="1" i="1" kern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Organisation</a:t>
            </a:r>
            <a:r>
              <a:rPr lang="en-US" sz="1400" b="1" i="1" kern="0" dirty="0" smtClean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i="1" kern="0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92763" y="85787"/>
            <a:ext cx="2947118" cy="25391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ECORD Council Chair : </a:t>
            </a:r>
          </a:p>
          <a:p>
            <a:pPr>
              <a:spcBef>
                <a:spcPts val="600"/>
              </a:spcBef>
            </a:pPr>
            <a:r>
              <a:rPr lang="fr-FR" sz="1600" i="1" dirty="0">
                <a:solidFill>
                  <a:srgbClr val="0000FF"/>
                </a:solidFill>
                <a:latin typeface="Gill Sans MT"/>
              </a:rPr>
              <a:t>	</a:t>
            </a:r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	</a:t>
            </a:r>
            <a:r>
              <a:rPr lang="fr-FR" sz="1600" i="1" dirty="0">
                <a:solidFill>
                  <a:srgbClr val="0000FF"/>
                </a:solidFill>
              </a:rPr>
              <a:t>M.  </a:t>
            </a:r>
            <a:r>
              <a:rPr lang="fr-FR" sz="1600" i="1" dirty="0" err="1">
                <a:solidFill>
                  <a:srgbClr val="0000FF"/>
                </a:solidFill>
              </a:rPr>
              <a:t>Diament</a:t>
            </a:r>
            <a:r>
              <a:rPr lang="fr-FR" sz="1600" i="1" dirty="0">
                <a:solidFill>
                  <a:srgbClr val="0000FF"/>
                </a:solidFill>
              </a:rPr>
              <a:t> (&gt; 12/</a:t>
            </a:r>
            <a:r>
              <a:rPr lang="fr-FR" sz="1600" i="1" dirty="0" smtClean="0">
                <a:solidFill>
                  <a:srgbClr val="0000FF"/>
                </a:solidFill>
              </a:rPr>
              <a:t>15)</a:t>
            </a:r>
          </a:p>
          <a:p>
            <a:pPr>
              <a:spcBef>
                <a:spcPts val="600"/>
              </a:spcBef>
            </a:pPr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ECORD Council Vice-Chair : </a:t>
            </a:r>
          </a:p>
          <a:p>
            <a:pPr>
              <a:spcBef>
                <a:spcPts val="600"/>
              </a:spcBef>
            </a:pPr>
            <a:r>
              <a:rPr lang="fr-FR" sz="1600" i="1" dirty="0">
                <a:solidFill>
                  <a:srgbClr val="0000FF"/>
                </a:solidFill>
                <a:latin typeface="Gill Sans MT"/>
              </a:rPr>
              <a:t>	</a:t>
            </a:r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	</a:t>
            </a:r>
            <a:r>
              <a:rPr lang="fr-FR" sz="1600" i="1" dirty="0">
                <a:solidFill>
                  <a:srgbClr val="0000FF"/>
                </a:solidFill>
              </a:rPr>
              <a:t>G. </a:t>
            </a:r>
            <a:r>
              <a:rPr lang="fr-FR" sz="1600" i="1" dirty="0" err="1">
                <a:solidFill>
                  <a:srgbClr val="0000FF"/>
                </a:solidFill>
              </a:rPr>
              <a:t>Lüniger</a:t>
            </a:r>
            <a:r>
              <a:rPr lang="fr-FR" sz="1600" i="1" dirty="0">
                <a:solidFill>
                  <a:srgbClr val="0000FF"/>
                </a:solidFill>
              </a:rPr>
              <a:t> (&gt; </a:t>
            </a:r>
            <a:r>
              <a:rPr lang="fr-FR" sz="1600" i="1" dirty="0" smtClean="0">
                <a:solidFill>
                  <a:srgbClr val="0000FF"/>
                </a:solidFill>
              </a:rPr>
              <a:t>06/15)</a:t>
            </a:r>
            <a:endParaRPr lang="fr-FR" sz="1600" i="1" dirty="0" smtClean="0">
              <a:solidFill>
                <a:srgbClr val="0000FF"/>
              </a:solidFill>
              <a:latin typeface="Gill Sans MT"/>
            </a:endParaRPr>
          </a:p>
          <a:p>
            <a:endParaRPr lang="fr-FR" sz="1600" i="1" dirty="0">
              <a:solidFill>
                <a:srgbClr val="0000FF"/>
              </a:solidFill>
              <a:latin typeface="Gill Sans MT"/>
            </a:endParaRPr>
          </a:p>
          <a:p>
            <a:r>
              <a:rPr lang="fr-FR" sz="1600" i="1" dirty="0" err="1" smtClean="0">
                <a:solidFill>
                  <a:srgbClr val="0000FF"/>
                </a:solidFill>
                <a:latin typeface="Gill Sans MT"/>
              </a:rPr>
              <a:t>Exec</a:t>
            </a:r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 ECORD Council </a:t>
            </a:r>
            <a:r>
              <a:rPr lang="fr-FR" sz="1600" i="1" dirty="0" err="1" smtClean="0">
                <a:solidFill>
                  <a:srgbClr val="0000FF"/>
                </a:solidFill>
                <a:latin typeface="Gill Sans MT"/>
              </a:rPr>
              <a:t>members</a:t>
            </a:r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 :</a:t>
            </a:r>
          </a:p>
          <a:p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	M. Webb</a:t>
            </a:r>
          </a:p>
          <a:p>
            <a:r>
              <a:rPr lang="fr-FR" sz="1600" i="1" dirty="0" smtClean="0">
                <a:solidFill>
                  <a:srgbClr val="0000FF"/>
                </a:solidFill>
                <a:latin typeface="Gill Sans MT"/>
              </a:rPr>
              <a:t>	M. </a:t>
            </a:r>
            <a:r>
              <a:rPr lang="fr-FR" sz="1600" i="1" dirty="0" err="1" smtClean="0">
                <a:solidFill>
                  <a:srgbClr val="0000FF"/>
                </a:solidFill>
                <a:latin typeface="Gill Sans MT"/>
              </a:rPr>
              <a:t>Kern-Lütschg</a:t>
            </a:r>
            <a:endParaRPr lang="fr-FR" sz="1600" i="1" dirty="0" smtClean="0">
              <a:solidFill>
                <a:srgbClr val="0000FF"/>
              </a:solidFill>
              <a:latin typeface="Gill Sans MT"/>
            </a:endParaRPr>
          </a:p>
          <a:p>
            <a:pPr marL="800100" lvl="1" indent="-342900">
              <a:buFontTx/>
              <a:buAutoNum type="alphaUcPeriod"/>
            </a:pPr>
            <a:r>
              <a:rPr lang="fr-FR" sz="1600" i="1" dirty="0" err="1" smtClean="0">
                <a:solidFill>
                  <a:srgbClr val="0000FF"/>
                </a:solidFill>
                <a:latin typeface="Gill Sans MT"/>
              </a:rPr>
              <a:t>Kjaër</a:t>
            </a:r>
            <a:endParaRPr lang="fr-FR" sz="1600" i="1" dirty="0" smtClean="0">
              <a:solidFill>
                <a:srgbClr val="0000FF"/>
              </a:solidFill>
              <a:latin typeface="Gill Sans M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718927" y="3595256"/>
            <a:ext cx="3545723" cy="3385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>
                <a:solidFill>
                  <a:srgbClr val="FF24C4"/>
                </a:solidFill>
                <a:latin typeface="Gill Sans MT"/>
              </a:rPr>
              <a:t>New ESSAC Vice-Chair (Chair 01/16) :  TBN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7258" y="50800"/>
            <a:ext cx="247455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New EFB </a:t>
            </a:r>
            <a:r>
              <a:rPr lang="fr-FR" sz="1600" i="1" dirty="0" err="1" smtClean="0"/>
              <a:t>members</a:t>
            </a:r>
            <a:r>
              <a:rPr lang="fr-FR" sz="1600" i="1" dirty="0" smtClean="0"/>
              <a:t> (01/16) 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fr-FR" sz="1600" i="1" dirty="0" smtClean="0"/>
              <a:t>G. </a:t>
            </a:r>
            <a:r>
              <a:rPr lang="fr-FR" sz="1600" i="1" dirty="0" err="1" smtClean="0"/>
              <a:t>Lericolais</a:t>
            </a:r>
            <a:r>
              <a:rPr lang="fr-FR" sz="1600" i="1" dirty="0" smtClean="0"/>
              <a:t> (ECORD)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/>
              <a:t>F. </a:t>
            </a:r>
            <a:r>
              <a:rPr lang="fr-FR" sz="1600" i="1" dirty="0" err="1" smtClean="0"/>
              <a:t>Inagaki</a:t>
            </a:r>
            <a:r>
              <a:rPr lang="fr-FR" sz="1600" i="1" dirty="0" smtClean="0"/>
              <a:t> (JPN)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/>
              <a:t>S. </a:t>
            </a:r>
            <a:r>
              <a:rPr lang="fr-FR" sz="1600" i="1" dirty="0" err="1" smtClean="0"/>
              <a:t>Gallagher</a:t>
            </a:r>
            <a:r>
              <a:rPr lang="fr-FR" sz="1600" i="1" dirty="0" smtClean="0"/>
              <a:t> (ANZIC)</a:t>
            </a:r>
          </a:p>
          <a:p>
            <a:endParaRPr lang="fr-FR" sz="1600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1022" y="2561071"/>
            <a:ext cx="3319877" cy="3385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>
                <a:solidFill>
                  <a:srgbClr val="FF24C4"/>
                </a:solidFill>
                <a:latin typeface="Gill Sans MT"/>
              </a:rPr>
              <a:t>New Chair (Chair 01/15) :  L. </a:t>
            </a:r>
            <a:r>
              <a:rPr lang="fr-FR" sz="1600" i="1" dirty="0" err="1" smtClean="0">
                <a:solidFill>
                  <a:srgbClr val="FF24C4"/>
                </a:solidFill>
                <a:latin typeface="Gill Sans MT"/>
              </a:rPr>
              <a:t>Lourens</a:t>
            </a:r>
            <a:endParaRPr lang="fr-FR" sz="1600" i="1" dirty="0" smtClean="0">
              <a:solidFill>
                <a:srgbClr val="FF24C4"/>
              </a:solidFill>
              <a:latin typeface="Gill Sans M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292725" y="2831972"/>
            <a:ext cx="3965575" cy="3385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>
                <a:solidFill>
                  <a:srgbClr val="FF24C4"/>
                </a:solidFill>
                <a:latin typeface="Gill Sans MT"/>
              </a:rPr>
              <a:t>New Assistant </a:t>
            </a:r>
            <a:r>
              <a:rPr lang="fr-FR" sz="1600" i="1" dirty="0" err="1" smtClean="0">
                <a:solidFill>
                  <a:srgbClr val="FF24C4"/>
                </a:solidFill>
                <a:latin typeface="Gill Sans MT"/>
              </a:rPr>
              <a:t>Director</a:t>
            </a:r>
            <a:r>
              <a:rPr lang="fr-FR" sz="1600" i="1" dirty="0" smtClean="0">
                <a:solidFill>
                  <a:srgbClr val="FF24C4"/>
                </a:solidFill>
                <a:latin typeface="Gill Sans MT"/>
              </a:rPr>
              <a:t> (01/15) :  N. </a:t>
            </a:r>
            <a:r>
              <a:rPr lang="fr-FR" sz="1600" i="1" dirty="0" err="1" smtClean="0">
                <a:solidFill>
                  <a:srgbClr val="FF24C4"/>
                </a:solidFill>
                <a:latin typeface="Gill Sans MT"/>
              </a:rPr>
              <a:t>Hallmann</a:t>
            </a:r>
            <a:endParaRPr lang="fr-FR" sz="1600" i="1" dirty="0" smtClean="0">
              <a:solidFill>
                <a:srgbClr val="FF24C4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480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1" y="704850"/>
            <a:ext cx="5562600" cy="5782703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45155" y="357"/>
            <a:ext cx="423187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sz="2800" b="1" spc="300" dirty="0" smtClean="0">
                <a:solidFill>
                  <a:prstClr val="white"/>
                </a:solidFill>
                <a:latin typeface="Candara"/>
                <a:cs typeface="Candara"/>
              </a:rPr>
              <a:t>In-</a:t>
            </a:r>
            <a:r>
              <a:rPr lang="fr-FR" sz="2800" b="1" spc="300" dirty="0" err="1" smtClean="0">
                <a:solidFill>
                  <a:prstClr val="white"/>
                </a:solidFill>
                <a:latin typeface="Candara"/>
                <a:cs typeface="Candara"/>
              </a:rPr>
              <a:t>Kind</a:t>
            </a:r>
            <a:r>
              <a:rPr lang="fr-FR" sz="2800" b="1" spc="300" dirty="0" smtClean="0">
                <a:solidFill>
                  <a:prstClr val="white"/>
                </a:solidFill>
                <a:latin typeface="Candara"/>
                <a:cs typeface="Candara"/>
              </a:rPr>
              <a:t> Contributions</a:t>
            </a:r>
            <a:endParaRPr lang="fr-FR" sz="28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00" y="651781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rgbClr val="FFFF00"/>
                </a:solidFill>
              </a:rPr>
              <a:t>http://</a:t>
            </a:r>
            <a:r>
              <a:rPr lang="fr-FR" sz="1400" i="1" dirty="0" err="1">
                <a:solidFill>
                  <a:srgbClr val="FFFF00"/>
                </a:solidFill>
              </a:rPr>
              <a:t>www.ecord.org</a:t>
            </a:r>
            <a:r>
              <a:rPr lang="fr-FR" sz="1400" i="1" dirty="0">
                <a:solidFill>
                  <a:srgbClr val="FFFF00"/>
                </a:solidFill>
              </a:rPr>
              <a:t>/about/</a:t>
            </a:r>
            <a:r>
              <a:rPr lang="fr-FR" sz="1400" i="1" dirty="0" err="1">
                <a:solidFill>
                  <a:srgbClr val="FFFF00"/>
                </a:solidFill>
              </a:rPr>
              <a:t>aboutecord.html</a:t>
            </a:r>
            <a:endParaRPr lang="fr-FR" sz="1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0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73" y="14931"/>
            <a:ext cx="3397910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3600" b="1" spc="300" dirty="0" smtClean="0">
                <a:solidFill>
                  <a:prstClr val="white"/>
                </a:solidFill>
                <a:latin typeface="Candara"/>
                <a:cs typeface="Candara"/>
              </a:rPr>
              <a:t>ESSAC budget</a:t>
            </a:r>
            <a:endParaRPr lang="fr-FR" sz="3600" b="1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0"/>
            <a:ext cx="482786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3200" y="1136650"/>
            <a:ext cx="4827860" cy="114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36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3350" y="43334"/>
            <a:ext cx="5486400" cy="503238"/>
          </a:xfrm>
        </p:spPr>
        <p:txBody>
          <a:bodyPr/>
          <a:lstStyle/>
          <a:p>
            <a:r>
              <a:rPr lang="en-GB" sz="3200" dirty="0" smtClean="0"/>
              <a:t>DEDI Research Infrastructure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8675" y="880464"/>
            <a:ext cx="8965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DEDI membership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BGS,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Edinburgh,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UK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MARUM, Bremen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Germany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University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of Leicester,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UK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CNRS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Montpellier,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France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IFREMER, Brest, France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Iceland </a:t>
            </a:r>
            <a:r>
              <a:rPr lang="en-GB" sz="1600" dirty="0" err="1">
                <a:solidFill>
                  <a:srgbClr val="000000"/>
                </a:solidFill>
                <a:latin typeface="Calibri" pitchFamily="34" charset="0"/>
              </a:rPr>
              <a:t>Geosurvey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 (ISOR),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Reykjavík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GFZ,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Potsdam,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Germany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CEREGE, Aix-en-Provence, France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err="1">
                <a:solidFill>
                  <a:srgbClr val="000000"/>
                </a:solidFill>
                <a:latin typeface="Calibri" pitchFamily="34" charset="0"/>
              </a:rPr>
              <a:t>Develogic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GmbH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(SME), Germany</a:t>
            </a: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Calibri" pitchFamily="34" charset="0"/>
              </a:rPr>
              <a:t>Imageau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 (SME), France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</a:rPr>
              <a:t>3 year project from ~ Aug 2015.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GB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lvl="1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550" y="880464"/>
            <a:ext cx="5057011" cy="32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28" y="19050"/>
            <a:ext cx="3943350" cy="6552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5978" y="5867395"/>
            <a:ext cx="3459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REJECTED</a:t>
            </a:r>
            <a:endParaRPr lang="fr-FR" sz="4000" b="1" cap="none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650" y="4610100"/>
            <a:ext cx="7609776" cy="1249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ts val="2280"/>
              </a:lnSpc>
              <a:buFontTx/>
              <a:buChar char="-"/>
            </a:pPr>
            <a:r>
              <a:rPr lang="fr-FR" sz="1400" i="1" dirty="0" err="1" smtClean="0"/>
              <a:t>Many</a:t>
            </a:r>
            <a:r>
              <a:rPr lang="fr-FR" sz="1400" i="1" dirty="0" smtClean="0"/>
              <a:t> </a:t>
            </a:r>
            <a:r>
              <a:rPr lang="fr-FR" sz="1400" i="1" dirty="0"/>
              <a:t>sensible </a:t>
            </a:r>
            <a:r>
              <a:rPr lang="fr-FR" sz="1400" i="1" dirty="0" err="1"/>
              <a:t>ideas</a:t>
            </a:r>
            <a:r>
              <a:rPr lang="fr-FR" sz="1400" i="1" dirty="0"/>
              <a:t> for </a:t>
            </a:r>
            <a:r>
              <a:rPr lang="fr-FR" sz="1400" i="1" dirty="0" err="1"/>
              <a:t>maximising</a:t>
            </a:r>
            <a:r>
              <a:rPr lang="fr-FR" sz="1400" i="1" dirty="0"/>
              <a:t> the use of </a:t>
            </a:r>
            <a:r>
              <a:rPr lang="fr-FR" sz="1400" i="1" dirty="0" err="1"/>
              <a:t>ocean</a:t>
            </a:r>
            <a:r>
              <a:rPr lang="fr-FR" sz="1400" i="1" dirty="0"/>
              <a:t> </a:t>
            </a:r>
            <a:r>
              <a:rPr lang="fr-FR" sz="1400" i="1" dirty="0" err="1"/>
              <a:t>drilling</a:t>
            </a:r>
            <a:r>
              <a:rPr lang="fr-FR" sz="1400" i="1" dirty="0"/>
              <a:t> </a:t>
            </a:r>
            <a:r>
              <a:rPr lang="fr-FR" sz="1400" i="1" dirty="0" err="1"/>
              <a:t>equipment</a:t>
            </a:r>
            <a:r>
              <a:rPr lang="fr-FR" sz="1400" i="1" dirty="0"/>
              <a:t>. </a:t>
            </a:r>
          </a:p>
          <a:p>
            <a:pPr marL="285750" indent="-285750">
              <a:lnSpc>
                <a:spcPts val="2280"/>
              </a:lnSpc>
              <a:buFontTx/>
              <a:buChar char="-"/>
            </a:pPr>
            <a:r>
              <a:rPr lang="fr-FR" sz="1400" i="1" dirty="0" err="1" smtClean="0"/>
              <a:t>Lacks</a:t>
            </a:r>
            <a:r>
              <a:rPr lang="fr-FR" sz="1400" i="1" dirty="0" smtClean="0"/>
              <a:t> </a:t>
            </a:r>
            <a:r>
              <a:rPr lang="fr-FR" sz="1400" i="1" dirty="0" err="1"/>
              <a:t>critical</a:t>
            </a:r>
            <a:r>
              <a:rPr lang="fr-FR" sz="1400" i="1" dirty="0"/>
              <a:t> mass and </a:t>
            </a:r>
            <a:r>
              <a:rPr lang="fr-FR" sz="1400" i="1" dirty="0" err="1"/>
              <a:t>adequate</a:t>
            </a:r>
            <a:r>
              <a:rPr lang="fr-FR" sz="1400" i="1" dirty="0"/>
              <a:t> balance on the main aspects of networking, and </a:t>
            </a:r>
            <a:r>
              <a:rPr lang="fr-FR" sz="1400" i="1" dirty="0" err="1" smtClean="0"/>
              <a:t>access</a:t>
            </a:r>
            <a:r>
              <a:rPr lang="fr-FR" sz="1400" i="1" dirty="0" smtClean="0"/>
              <a:t>.</a:t>
            </a:r>
          </a:p>
          <a:p>
            <a:pPr marL="285750" indent="-285750">
              <a:lnSpc>
                <a:spcPts val="2280"/>
              </a:lnSpc>
              <a:buFontTx/>
              <a:buChar char="-"/>
            </a:pPr>
            <a:r>
              <a:rPr lang="fr-FR" sz="1400" i="1" dirty="0" smtClean="0"/>
              <a:t>Not </a:t>
            </a:r>
            <a:r>
              <a:rPr lang="fr-FR" sz="1400" i="1" dirty="0" err="1"/>
              <a:t>well</a:t>
            </a:r>
            <a:r>
              <a:rPr lang="fr-FR" sz="1400" i="1" dirty="0"/>
              <a:t> </a:t>
            </a:r>
            <a:r>
              <a:rPr lang="fr-FR" sz="1400" i="1" dirty="0" err="1"/>
              <a:t>written</a:t>
            </a:r>
            <a:r>
              <a:rPr lang="fr-FR" sz="1400" i="1" dirty="0"/>
              <a:t> </a:t>
            </a:r>
            <a:r>
              <a:rPr lang="fr-FR" sz="1400" i="1" dirty="0" err="1"/>
              <a:t>proposal</a:t>
            </a:r>
            <a:r>
              <a:rPr lang="fr-FR" sz="1400" i="1" dirty="0"/>
              <a:t> </a:t>
            </a:r>
            <a:r>
              <a:rPr lang="fr-FR" sz="1400" i="1" dirty="0" err="1"/>
              <a:t>although</a:t>
            </a:r>
            <a:r>
              <a:rPr lang="fr-FR" sz="1400" i="1" dirty="0"/>
              <a:t> the objectives are pertinent to the </a:t>
            </a:r>
            <a:r>
              <a:rPr lang="fr-FR" sz="1400" i="1" dirty="0" smtClean="0"/>
              <a:t>call.</a:t>
            </a:r>
          </a:p>
          <a:p>
            <a:pPr marL="285750" indent="-285750">
              <a:lnSpc>
                <a:spcPts val="2280"/>
              </a:lnSpc>
              <a:buFontTx/>
              <a:buChar char="-"/>
            </a:pPr>
            <a:r>
              <a:rPr lang="fr-FR" sz="1400" i="1" dirty="0" err="1"/>
              <a:t>D</a:t>
            </a:r>
            <a:r>
              <a:rPr lang="fr-FR" sz="1400" i="1" dirty="0" err="1" smtClean="0"/>
              <a:t>etails</a:t>
            </a:r>
            <a:r>
              <a:rPr lang="fr-FR" sz="1400" i="1" dirty="0" smtClean="0"/>
              <a:t> </a:t>
            </a:r>
            <a:r>
              <a:rPr lang="fr-FR" sz="1400" i="1" dirty="0"/>
              <a:t>of the transnational </a:t>
            </a:r>
            <a:r>
              <a:rPr lang="fr-FR" sz="1400" i="1" dirty="0" err="1"/>
              <a:t>access</a:t>
            </a:r>
            <a:r>
              <a:rPr lang="fr-FR" sz="1400" i="1" dirty="0"/>
              <a:t> model </a:t>
            </a:r>
            <a:r>
              <a:rPr lang="fr-FR" sz="1400" i="1" dirty="0" err="1" smtClean="0"/>
              <a:t>extremely</a:t>
            </a:r>
            <a:r>
              <a:rPr lang="fr-FR" sz="1400" i="1" dirty="0" smtClean="0"/>
              <a:t> vague.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22078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7518810" y="30789"/>
            <a:ext cx="1558936" cy="572189"/>
            <a:chOff x="0" y="38485"/>
            <a:chExt cx="1739900" cy="617682"/>
          </a:xfrm>
        </p:grpSpPr>
        <p:sp>
          <p:nvSpPr>
            <p:cNvPr id="7" name="Rectangle 6"/>
            <p:cNvSpPr/>
            <p:nvPr/>
          </p:nvSpPr>
          <p:spPr>
            <a:xfrm>
              <a:off x="0" y="38485"/>
              <a:ext cx="1739900" cy="61768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onstantia"/>
              </a:endParaRPr>
            </a:p>
          </p:txBody>
        </p:sp>
        <p:pic>
          <p:nvPicPr>
            <p:cNvPr id="9" name="Image 8" descr="logo_ECORD-2013-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9" y="55417"/>
              <a:ext cx="1653694" cy="5797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ZoneTexte 7"/>
          <p:cNvSpPr txBox="1"/>
          <p:nvPr/>
        </p:nvSpPr>
        <p:spPr>
          <a:xfrm>
            <a:off x="-404093" y="-20011"/>
            <a:ext cx="38045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600" spc="300" dirty="0" smtClean="0">
                <a:solidFill>
                  <a:prstClr val="white"/>
                </a:solidFill>
                <a:latin typeface="Candara"/>
                <a:cs typeface="Candara"/>
              </a:rPr>
              <a:t>EMA 2015-2017</a:t>
            </a:r>
            <a:endParaRPr lang="en-GB" sz="2200" spc="3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0" y="636054"/>
            <a:ext cx="4547884" cy="46153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8882" y="3943350"/>
            <a:ext cx="2038627" cy="1214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Patricia MARUEJOL</a:t>
            </a:r>
          </a:p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(ECORD </a:t>
            </a:r>
            <a:r>
              <a:rPr lang="fr-FR" i="1" dirty="0" err="1" smtClean="0">
                <a:solidFill>
                  <a:prstClr val="white"/>
                </a:solidFill>
                <a:latin typeface="Candara"/>
                <a:cs typeface="Candara"/>
              </a:rPr>
              <a:t>Outreach</a:t>
            </a:r>
            <a:endParaRPr lang="fr-FR" i="1" dirty="0" smtClean="0">
              <a:solidFill>
                <a:prstClr val="white"/>
              </a:solidFill>
              <a:latin typeface="Candara"/>
              <a:cs typeface="Candara"/>
            </a:endParaRPr>
          </a:p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 </a:t>
            </a:r>
            <a:r>
              <a:rPr lang="fr-FR" i="1" dirty="0" err="1" smtClean="0">
                <a:solidFill>
                  <a:prstClr val="white"/>
                </a:solidFill>
                <a:latin typeface="Candara"/>
                <a:cs typeface="Candara"/>
              </a:rPr>
              <a:t>Coordinator</a:t>
            </a: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)</a:t>
            </a:r>
            <a:endParaRPr lang="fr-FR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21015" y="4716681"/>
            <a:ext cx="1679416" cy="834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Gilbert CAMOIN</a:t>
            </a:r>
          </a:p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(</a:t>
            </a:r>
            <a:r>
              <a:rPr lang="fr-FR" i="1" dirty="0" err="1" smtClean="0">
                <a:solidFill>
                  <a:prstClr val="white"/>
                </a:solidFill>
                <a:latin typeface="Candara"/>
                <a:cs typeface="Candara"/>
              </a:rPr>
              <a:t>Director</a:t>
            </a: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)</a:t>
            </a:r>
            <a:endParaRPr lang="fr-FR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06069" y="3789581"/>
            <a:ext cx="2062409" cy="834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Nadine HALLMANN</a:t>
            </a:r>
          </a:p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(Assistant </a:t>
            </a:r>
            <a:r>
              <a:rPr lang="fr-FR" i="1" dirty="0" err="1" smtClean="0">
                <a:solidFill>
                  <a:prstClr val="white"/>
                </a:solidFill>
                <a:latin typeface="Candara"/>
                <a:cs typeface="Candara"/>
              </a:rPr>
              <a:t>Director</a:t>
            </a: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)</a:t>
            </a:r>
            <a:endParaRPr lang="fr-FR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464" y="1333500"/>
            <a:ext cx="910086" cy="133984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952157" y="2303681"/>
            <a:ext cx="1978439" cy="834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Martine TIERCELIN</a:t>
            </a:r>
          </a:p>
          <a:p>
            <a:pPr algn="ctr">
              <a:lnSpc>
                <a:spcPts val="2960"/>
              </a:lnSpc>
            </a:pP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(</a:t>
            </a:r>
            <a:r>
              <a:rPr lang="fr-FR" i="1" dirty="0" err="1" smtClean="0">
                <a:solidFill>
                  <a:prstClr val="white"/>
                </a:solidFill>
                <a:latin typeface="Candara"/>
                <a:cs typeface="Candara"/>
              </a:rPr>
              <a:t>Secretary</a:t>
            </a:r>
            <a:r>
              <a:rPr lang="fr-FR" i="1" dirty="0" smtClean="0">
                <a:solidFill>
                  <a:prstClr val="white"/>
                </a:solidFill>
                <a:latin typeface="Candara"/>
                <a:cs typeface="Candara"/>
              </a:rPr>
              <a:t>)</a:t>
            </a:r>
            <a:endParaRPr lang="fr-FR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14205" y="5934872"/>
            <a:ext cx="4627320" cy="82928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2960"/>
              </a:lnSpc>
            </a:pP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Budget : Théodore FOMBA, Sylviane CHAPELET</a:t>
            </a:r>
          </a:p>
          <a:p>
            <a:pPr algn="ctr">
              <a:lnSpc>
                <a:spcPts val="2960"/>
              </a:lnSpc>
            </a:pP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Legal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 </a:t>
            </a:r>
            <a:r>
              <a:rPr lang="fr-FR" sz="1600" i="1" dirty="0" err="1" smtClean="0">
                <a:solidFill>
                  <a:prstClr val="white"/>
                </a:solidFill>
                <a:latin typeface="Candara"/>
                <a:cs typeface="Candara"/>
              </a:rPr>
              <a:t>Department</a:t>
            </a:r>
            <a:r>
              <a:rPr lang="fr-FR" sz="1600" i="1" dirty="0" smtClean="0">
                <a:solidFill>
                  <a:prstClr val="white"/>
                </a:solidFill>
                <a:latin typeface="Candara"/>
                <a:cs typeface="Candara"/>
              </a:rPr>
              <a:t> : Elodie COUVET, Pierrick ROBERGE</a:t>
            </a:r>
          </a:p>
        </p:txBody>
      </p:sp>
      <p:pic>
        <p:nvPicPr>
          <p:cNvPr id="17" name="Image 16" descr="INSU-Q_De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56" y="5497116"/>
            <a:ext cx="1886694" cy="55491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559" y="64933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>
                <a:solidFill>
                  <a:srgbClr val="FFFF00"/>
                </a:solidFill>
                <a:latin typeface="+mj-lt"/>
              </a:rPr>
              <a:t>http://</a:t>
            </a:r>
            <a:r>
              <a:rPr lang="fr-FR" sz="1400" i="1" dirty="0" err="1">
                <a:solidFill>
                  <a:srgbClr val="FFFF00"/>
                </a:solidFill>
                <a:latin typeface="+mj-lt"/>
              </a:rPr>
              <a:t>www.ecord.org</a:t>
            </a:r>
            <a:r>
              <a:rPr lang="fr-FR" sz="1400" i="1" dirty="0">
                <a:solidFill>
                  <a:srgbClr val="FFFF00"/>
                </a:solidFill>
                <a:latin typeface="+mj-lt"/>
              </a:rPr>
              <a:t>/</a:t>
            </a:r>
            <a:r>
              <a:rPr lang="fr-FR" sz="1400" i="1" dirty="0" err="1">
                <a:solidFill>
                  <a:srgbClr val="FFFF00"/>
                </a:solidFill>
                <a:latin typeface="+mj-lt"/>
              </a:rPr>
              <a:t>a_new_face_at_EMA.html</a:t>
            </a:r>
            <a:endParaRPr lang="fr-FR" sz="14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99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92208" y="1523999"/>
            <a:ext cx="7096815" cy="388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5000"/>
              </a:lnSpc>
              <a:buFontTx/>
              <a:buChar char="-"/>
            </a:pPr>
            <a:r>
              <a:rPr lang="fr-FR" sz="2000" i="1" dirty="0" err="1" smtClean="0">
                <a:latin typeface="Candara"/>
                <a:cs typeface="Candara"/>
              </a:rPr>
              <a:t>Reorganization</a:t>
            </a:r>
            <a:r>
              <a:rPr lang="fr-FR" sz="2000" i="1" dirty="0" smtClean="0">
                <a:latin typeface="Candara"/>
                <a:cs typeface="Candara"/>
              </a:rPr>
              <a:t> of EMA archives</a:t>
            </a:r>
          </a:p>
          <a:p>
            <a:pPr marL="285750" indent="-285750">
              <a:lnSpc>
                <a:spcPts val="5000"/>
              </a:lnSpc>
              <a:buFontTx/>
              <a:buChar char="-"/>
            </a:pPr>
            <a:r>
              <a:rPr lang="fr-FR" sz="2000" i="1" dirty="0" smtClean="0">
                <a:latin typeface="Candara"/>
                <a:cs typeface="Candara"/>
              </a:rPr>
              <a:t>Council/ESSAC </a:t>
            </a:r>
            <a:r>
              <a:rPr lang="fr-FR" sz="2000" i="1" dirty="0">
                <a:latin typeface="Candara"/>
                <a:cs typeface="Candara"/>
              </a:rPr>
              <a:t>Zurich </a:t>
            </a:r>
            <a:r>
              <a:rPr lang="fr-FR" sz="2000" i="1" dirty="0" smtClean="0">
                <a:latin typeface="Candara"/>
                <a:cs typeface="Candara"/>
              </a:rPr>
              <a:t>meeting minutes</a:t>
            </a:r>
          </a:p>
          <a:p>
            <a:pPr marL="285750" indent="-285750">
              <a:lnSpc>
                <a:spcPts val="5000"/>
              </a:lnSpc>
              <a:buFontTx/>
              <a:buChar char="-"/>
            </a:pPr>
            <a:r>
              <a:rPr lang="fr-FR" sz="2000" i="1" dirty="0" smtClean="0">
                <a:latin typeface="Candara"/>
                <a:cs typeface="Candara"/>
              </a:rPr>
              <a:t>ECORD Budget : update, </a:t>
            </a:r>
            <a:r>
              <a:rPr lang="fr-FR" sz="2000" i="1" dirty="0" err="1" smtClean="0">
                <a:latin typeface="Candara"/>
                <a:cs typeface="Candara"/>
              </a:rPr>
              <a:t>creating</a:t>
            </a:r>
            <a:r>
              <a:rPr lang="fr-FR" sz="2000" i="1" dirty="0" smtClean="0">
                <a:latin typeface="Candara"/>
                <a:cs typeface="Candara"/>
              </a:rPr>
              <a:t> new tables</a:t>
            </a:r>
          </a:p>
          <a:p>
            <a:pPr marL="285750" indent="-285750">
              <a:lnSpc>
                <a:spcPts val="5000"/>
              </a:lnSpc>
              <a:buFontTx/>
              <a:buChar char="-"/>
            </a:pPr>
            <a:r>
              <a:rPr lang="fr-FR" sz="2000" i="1" dirty="0" err="1" smtClean="0">
                <a:latin typeface="Candara"/>
                <a:cs typeface="Candara"/>
              </a:rPr>
              <a:t>MagellanPlus</a:t>
            </a:r>
            <a:r>
              <a:rPr lang="fr-FR" sz="2000" i="1" dirty="0" smtClean="0">
                <a:latin typeface="Candara"/>
                <a:cs typeface="Candara"/>
              </a:rPr>
              <a:t> : budget update, guidelines/obligations document </a:t>
            </a:r>
          </a:p>
          <a:p>
            <a:pPr marL="285750" indent="-285750">
              <a:lnSpc>
                <a:spcPts val="5000"/>
              </a:lnSpc>
              <a:buFontTx/>
              <a:buChar char="-"/>
            </a:pPr>
            <a:r>
              <a:rPr lang="fr-FR" sz="2000" i="1" dirty="0" err="1" smtClean="0">
                <a:latin typeface="Candara"/>
                <a:cs typeface="Candara"/>
              </a:rPr>
              <a:t>Scientific</a:t>
            </a:r>
            <a:r>
              <a:rPr lang="fr-FR" sz="2000" i="1" dirty="0" smtClean="0">
                <a:latin typeface="Candara"/>
                <a:cs typeface="Candara"/>
              </a:rPr>
              <a:t> </a:t>
            </a:r>
            <a:r>
              <a:rPr lang="fr-FR" sz="2000" i="1" dirty="0" err="1" smtClean="0">
                <a:latin typeface="Candara"/>
                <a:cs typeface="Candara"/>
              </a:rPr>
              <a:t>Drilling</a:t>
            </a:r>
            <a:r>
              <a:rPr lang="fr-FR" sz="2000" i="1" dirty="0" smtClean="0">
                <a:latin typeface="Candara"/>
                <a:cs typeface="Candara"/>
              </a:rPr>
              <a:t> : call for </a:t>
            </a:r>
            <a:r>
              <a:rPr lang="fr-FR" sz="2000" i="1" dirty="0" err="1" smtClean="0">
                <a:latin typeface="Candara"/>
                <a:cs typeface="Candara"/>
              </a:rPr>
              <a:t>p</a:t>
            </a:r>
            <a:r>
              <a:rPr lang="fr-FR" sz="2000" i="1" dirty="0" err="1" smtClean="0">
                <a:latin typeface="Candara"/>
                <a:cs typeface="Candara"/>
              </a:rPr>
              <a:t>apers</a:t>
            </a:r>
            <a:endParaRPr lang="fr-FR" sz="2000" i="1" dirty="0" smtClean="0">
              <a:latin typeface="Candara"/>
              <a:cs typeface="Candara"/>
            </a:endParaRPr>
          </a:p>
          <a:p>
            <a:pPr marL="285750" indent="-285750">
              <a:lnSpc>
                <a:spcPts val="5000"/>
              </a:lnSpc>
              <a:buFontTx/>
              <a:buChar char="-"/>
            </a:pPr>
            <a:r>
              <a:rPr lang="fr-FR" sz="2000" i="1" dirty="0" smtClean="0">
                <a:latin typeface="Candara"/>
                <a:cs typeface="Candara"/>
              </a:rPr>
              <a:t>ECORD </a:t>
            </a:r>
            <a:r>
              <a:rPr lang="fr-FR" sz="2000" i="1" dirty="0" err="1" smtClean="0">
                <a:latin typeface="Candara"/>
                <a:cs typeface="Candara"/>
              </a:rPr>
              <a:t>Facility</a:t>
            </a:r>
            <a:r>
              <a:rPr lang="fr-FR" sz="2000" i="1" dirty="0" smtClean="0">
                <a:latin typeface="Candara"/>
                <a:cs typeface="Candara"/>
              </a:rPr>
              <a:t> </a:t>
            </a:r>
            <a:r>
              <a:rPr lang="fr-FR" sz="2000" i="1" dirty="0" err="1" smtClean="0">
                <a:latin typeface="Candara"/>
                <a:cs typeface="Candara"/>
              </a:rPr>
              <a:t>Board</a:t>
            </a:r>
            <a:r>
              <a:rPr lang="fr-FR" sz="2000" i="1" dirty="0" smtClean="0">
                <a:latin typeface="Candara"/>
                <a:cs typeface="Candara"/>
              </a:rPr>
              <a:t> meeting #3 : </a:t>
            </a:r>
            <a:r>
              <a:rPr lang="fr-FR" sz="2000" i="1" dirty="0" err="1" smtClean="0">
                <a:latin typeface="Candara"/>
                <a:cs typeface="Candara"/>
              </a:rPr>
              <a:t>Logistics</a:t>
            </a:r>
            <a:r>
              <a:rPr lang="fr-FR" sz="2000" i="1" dirty="0" smtClean="0">
                <a:latin typeface="Candara"/>
                <a:cs typeface="Candara"/>
              </a:rPr>
              <a:t> and agenda</a:t>
            </a:r>
            <a:endParaRPr lang="fr-FR" sz="2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2511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py of ESOv3_updating">
  <a:themeElements>
    <a:clrScheme name="Copy of ESOv3_updat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py of ESOv3_upda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py of ESOv3_upda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ESOv3_updat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ESOv3_updat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ESOv3_updat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ESOv3_upda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ESOv3_upda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ESOv3_upda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ODP">
  <a:themeElements>
    <a:clrScheme name="">
      <a:dk1>
        <a:srgbClr val="000066"/>
      </a:dk1>
      <a:lt1>
        <a:srgbClr val="FFFFFF"/>
      </a:lt1>
      <a:dk2>
        <a:srgbClr val="003300"/>
      </a:dk2>
      <a:lt2>
        <a:srgbClr val="969696"/>
      </a:lt2>
      <a:accent1>
        <a:srgbClr val="FFFF99"/>
      </a:accent1>
      <a:accent2>
        <a:srgbClr val="99FF99"/>
      </a:accent2>
      <a:accent3>
        <a:srgbClr val="FFFFFF"/>
      </a:accent3>
      <a:accent4>
        <a:srgbClr val="000056"/>
      </a:accent4>
      <a:accent5>
        <a:srgbClr val="FFFFCA"/>
      </a:accent5>
      <a:accent6>
        <a:srgbClr val="8AE78A"/>
      </a:accent6>
      <a:hlink>
        <a:srgbClr val="006600"/>
      </a:hlink>
      <a:folHlink>
        <a:srgbClr val="A6D08A"/>
      </a:folHlink>
    </a:clrScheme>
    <a:fontScheme name="IODP">
      <a:majorFont>
        <a:latin typeface="Arial"/>
        <a:ea typeface=""/>
        <a:cs typeface=""/>
      </a:majorFont>
      <a:minorFont>
        <a:latin typeface="Gill Sans M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OD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DP 13">
        <a:dk1>
          <a:srgbClr val="00009E"/>
        </a:dk1>
        <a:lt1>
          <a:srgbClr val="FFFFFF"/>
        </a:lt1>
        <a:dk2>
          <a:srgbClr val="000066"/>
        </a:dk2>
        <a:lt2>
          <a:srgbClr val="6699FF"/>
        </a:lt2>
        <a:accent1>
          <a:srgbClr val="CCFFFF"/>
        </a:accent1>
        <a:accent2>
          <a:srgbClr val="CCECFF"/>
        </a:accent2>
        <a:accent3>
          <a:srgbClr val="FFFFFF"/>
        </a:accent3>
        <a:accent4>
          <a:srgbClr val="000086"/>
        </a:accent4>
        <a:accent5>
          <a:srgbClr val="E2FFFF"/>
        </a:accent5>
        <a:accent6>
          <a:srgbClr val="B9D6E7"/>
        </a:accent6>
        <a:hlink>
          <a:srgbClr val="3333CC"/>
        </a:hlink>
        <a:folHlink>
          <a:srgbClr val="277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4">
        <a:dk1>
          <a:srgbClr val="070189"/>
        </a:dk1>
        <a:lt1>
          <a:srgbClr val="FFFFFF"/>
        </a:lt1>
        <a:dk2>
          <a:srgbClr val="000066"/>
        </a:dk2>
        <a:lt2>
          <a:srgbClr val="6699FF"/>
        </a:lt2>
        <a:accent1>
          <a:srgbClr val="CCFFFF"/>
        </a:accent1>
        <a:accent2>
          <a:srgbClr val="CCECFF"/>
        </a:accent2>
        <a:accent3>
          <a:srgbClr val="FFFFFF"/>
        </a:accent3>
        <a:accent4>
          <a:srgbClr val="050174"/>
        </a:accent4>
        <a:accent5>
          <a:srgbClr val="E2FFFF"/>
        </a:accent5>
        <a:accent6>
          <a:srgbClr val="B9D6E7"/>
        </a:accent6>
        <a:hlink>
          <a:srgbClr val="3333CC"/>
        </a:hlink>
        <a:folHlink>
          <a:srgbClr val="277F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5">
        <a:dk1>
          <a:srgbClr val="003399"/>
        </a:dk1>
        <a:lt1>
          <a:srgbClr val="FFFFFF"/>
        </a:lt1>
        <a:dk2>
          <a:srgbClr val="002C6C"/>
        </a:dk2>
        <a:lt2>
          <a:srgbClr val="969696"/>
        </a:lt2>
        <a:accent1>
          <a:srgbClr val="B7DBFF"/>
        </a:accent1>
        <a:accent2>
          <a:srgbClr val="A7E2FF"/>
        </a:accent2>
        <a:accent3>
          <a:srgbClr val="FFFFFF"/>
        </a:accent3>
        <a:accent4>
          <a:srgbClr val="002A82"/>
        </a:accent4>
        <a:accent5>
          <a:srgbClr val="D8EAFF"/>
        </a:accent5>
        <a:accent6>
          <a:srgbClr val="97CDE7"/>
        </a:accent6>
        <a:hlink>
          <a:srgbClr val="008080"/>
        </a:hlink>
        <a:folHlink>
          <a:srgbClr val="9AF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DP 16">
        <a:dk1>
          <a:srgbClr val="003399"/>
        </a:dk1>
        <a:lt1>
          <a:srgbClr val="FFFFFF"/>
        </a:lt1>
        <a:dk2>
          <a:srgbClr val="002C6C"/>
        </a:dk2>
        <a:lt2>
          <a:srgbClr val="969696"/>
        </a:lt2>
        <a:accent1>
          <a:srgbClr val="D1FFB7"/>
        </a:accent1>
        <a:accent2>
          <a:srgbClr val="A7E2FF"/>
        </a:accent2>
        <a:accent3>
          <a:srgbClr val="FFFFFF"/>
        </a:accent3>
        <a:accent4>
          <a:srgbClr val="002A82"/>
        </a:accent4>
        <a:accent5>
          <a:srgbClr val="E5FFD8"/>
        </a:accent5>
        <a:accent6>
          <a:srgbClr val="97CDE7"/>
        </a:accent6>
        <a:hlink>
          <a:srgbClr val="008080"/>
        </a:hlink>
        <a:folHlink>
          <a:srgbClr val="A6D0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Flux.thmx</Template>
  <TotalTime>54865</TotalTime>
  <Words>790</Words>
  <Application>Microsoft Macintosh PowerPoint</Application>
  <PresentationFormat>Présentation à l'écran (4:3)</PresentationFormat>
  <Paragraphs>242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Flux</vt:lpstr>
      <vt:lpstr>1_Flux</vt:lpstr>
      <vt:lpstr>Copy of ESOv3_updating</vt:lpstr>
      <vt:lpstr>IODP</vt:lpstr>
      <vt:lpstr>2_Flux</vt:lpstr>
      <vt:lpstr>3_Flux</vt:lpstr>
      <vt:lpstr>Office Theme</vt:lpstr>
      <vt:lpstr>Visio</vt:lpstr>
      <vt:lpstr>Document</vt:lpstr>
      <vt:lpstr>Document Microsoft Word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DEDI Research Infrastructure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Gilbert Camoin</dc:creator>
  <cp:lastModifiedBy>Gilbert Camoin</cp:lastModifiedBy>
  <cp:revision>456</cp:revision>
  <dcterms:created xsi:type="dcterms:W3CDTF">2012-01-12T15:41:17Z</dcterms:created>
  <dcterms:modified xsi:type="dcterms:W3CDTF">2015-01-27T07:54:06Z</dcterms:modified>
</cp:coreProperties>
</file>