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embeddings/oleObject1.bin" ContentType="application/vnd.openxmlformats-officedocument.oleObject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embeddings/oleObject2.bin" ContentType="application/vnd.openxmlformats-officedocument.oleObject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  <p:sldMasterId id="2147483674" r:id="rId2"/>
  </p:sldMasterIdLst>
  <p:notesMasterIdLst>
    <p:notesMasterId r:id="rId16"/>
  </p:notesMasterIdLst>
  <p:sldIdLst>
    <p:sldId id="341" r:id="rId3"/>
    <p:sldId id="398" r:id="rId4"/>
    <p:sldId id="349" r:id="rId5"/>
    <p:sldId id="352" r:id="rId6"/>
    <p:sldId id="342" r:id="rId7"/>
    <p:sldId id="404" r:id="rId8"/>
    <p:sldId id="385" r:id="rId9"/>
    <p:sldId id="405" r:id="rId10"/>
    <p:sldId id="406" r:id="rId11"/>
    <p:sldId id="407" r:id="rId12"/>
    <p:sldId id="389" r:id="rId13"/>
    <p:sldId id="392" r:id="rId14"/>
    <p:sldId id="39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77D6"/>
    <a:srgbClr val="000000"/>
    <a:srgbClr val="981C2F"/>
    <a:srgbClr val="00FF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8" autoAdjust="0"/>
    <p:restoredTop sz="99707" autoAdjust="0"/>
  </p:normalViewPr>
  <p:slideViewPr>
    <p:cSldViewPr snapToGrid="0" snapToObjects="1">
      <p:cViewPr>
        <p:scale>
          <a:sx n="150" d="100"/>
          <a:sy n="150" d="100"/>
        </p:scale>
        <p:origin x="-88" y="8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52" d="100"/>
          <a:sy n="152" d="100"/>
        </p:scale>
        <p:origin x="-6608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CEEBE-7963-0C41-A355-845BD779955B}" type="datetimeFigureOut">
              <a:rPr lang="en-US" smtClean="0"/>
              <a:pPr/>
              <a:t>28/01/15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0743B-07FB-864B-A1B5-FD25B05A01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4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0743B-07FB-864B-A1B5-FD25B05A01D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81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0743B-07FB-864B-A1B5-FD25B05A01D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81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xmlns:p14="http://schemas.microsoft.com/office/powerpoint/2010/main" spd="med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xmlns:p14="http://schemas.microsoft.com/office/powerpoint/2010/main" spd="med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2.v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8000">
              <a:srgbClr val="004080"/>
            </a:gs>
            <a:gs pos="100000">
              <a:prstClr val="white"/>
            </a:gs>
            <a:gs pos="89000">
              <a:schemeClr val="bg1">
                <a:lumMod val="5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-76200" y="-76200"/>
          <a:ext cx="9296400" cy="739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16" name="Visio" r:id="rId4" imgW="4089400" imgH="2895600" progId="">
                  <p:embed/>
                </p:oleObj>
              </mc:Choice>
              <mc:Fallback>
                <p:oleObj name="Visio" r:id="rId4" imgW="4089400" imgH="28956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-76200"/>
                        <a:ext cx="9296400" cy="739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Mastertitelformat bearbeiten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ransition xmlns:p14="http://schemas.microsoft.com/office/powerpoint/2010/main" spd="med">
    <p:wheel spokes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q"/>
        <a:defRPr sz="28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2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Ø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8000">
              <a:srgbClr val="004080"/>
            </a:gs>
            <a:gs pos="100000">
              <a:prstClr val="white"/>
            </a:gs>
            <a:gs pos="89000">
              <a:schemeClr val="bg1">
                <a:lumMod val="5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-76200" y="-76200"/>
          <a:ext cx="9296400" cy="739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48" name="Visio" r:id="rId4" imgW="4089400" imgH="2895600" progId="">
                  <p:embed/>
                </p:oleObj>
              </mc:Choice>
              <mc:Fallback>
                <p:oleObj name="Visio" r:id="rId4" imgW="4089400" imgH="28956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-76200"/>
                        <a:ext cx="9296400" cy="739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Mastertitelformat bearbeiten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 xmlns:p14="http://schemas.microsoft.com/office/powerpoint/2010/main" spd="med">
    <p:wheel spokes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q"/>
        <a:defRPr sz="28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2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Ø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png"/><Relationship Id="rId5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hyperlink" Target="http://www.essac.ecord.or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hyperlink" Target="http://usssp-iodp.org/expeditions/apply-to-sail/application-form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" name="Picture 3" descr="Pages from Uncovering Earth's Secrets - 2.0 low res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265"/>
            <a:ext cx="9144000" cy="64510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37589" y="3462867"/>
            <a:ext cx="431866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/>
                </a:solidFill>
              </a:rPr>
              <a:t>OETF METTING</a:t>
            </a:r>
            <a:endParaRPr lang="en-US" sz="4000" dirty="0" smtClean="0">
              <a:solidFill>
                <a:schemeClr val="accent1"/>
              </a:solidFill>
            </a:endParaRPr>
          </a:p>
          <a:p>
            <a:pPr algn="ctr"/>
            <a:r>
              <a:rPr lang="en-US" sz="4000" dirty="0" smtClean="0">
                <a:solidFill>
                  <a:schemeClr val="accent1"/>
                </a:solidFill>
              </a:rPr>
              <a:t>Education</a:t>
            </a:r>
            <a:endParaRPr lang="en-US" sz="4000" dirty="0">
              <a:solidFill>
                <a:schemeClr val="accent1"/>
              </a:solidFill>
            </a:endParaRPr>
          </a:p>
          <a:p>
            <a:pPr algn="ctr"/>
            <a:r>
              <a:rPr lang="en-US" sz="2000" dirty="0" smtClean="0">
                <a:solidFill>
                  <a:schemeClr val="accent1"/>
                </a:solidFill>
              </a:rPr>
              <a:t>27-28 January, 2015</a:t>
            </a:r>
          </a:p>
          <a:p>
            <a:pPr algn="ctr"/>
            <a:endParaRPr lang="en-US" sz="2000" dirty="0" smtClean="0">
              <a:solidFill>
                <a:schemeClr val="accent1"/>
              </a:solidFill>
            </a:endParaRPr>
          </a:p>
          <a:p>
            <a:pPr algn="ctr"/>
            <a:r>
              <a:rPr lang="en-US" sz="4000" dirty="0" smtClean="0">
                <a:solidFill>
                  <a:schemeClr val="accent1"/>
                </a:solidFill>
              </a:rPr>
              <a:t>Nancy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668" y="6110549"/>
            <a:ext cx="39773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>
                <a:solidFill>
                  <a:schemeClr val="bg1"/>
                </a:solidFill>
              </a:rPr>
              <a:t>Photo from: “Uncovering </a:t>
            </a:r>
            <a:r>
              <a:rPr lang="en-US" sz="1200" i="1" dirty="0">
                <a:solidFill>
                  <a:schemeClr val="bg1"/>
                </a:solidFill>
              </a:rPr>
              <a:t>Earth's </a:t>
            </a:r>
            <a:r>
              <a:rPr lang="en-US" sz="1200" i="1" dirty="0" smtClean="0">
                <a:solidFill>
                  <a:schemeClr val="bg1"/>
                </a:solidFill>
              </a:rPr>
              <a:t>Secrets” (e- book by Kevin Kurtz)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99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itle 1"/>
          <p:cNvSpPr txBox="1">
            <a:spLocks/>
          </p:cNvSpPr>
          <p:nvPr/>
        </p:nvSpPr>
        <p:spPr>
          <a:xfrm>
            <a:off x="675281" y="1171155"/>
            <a:ext cx="7655919" cy="2715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ECORD SUMMER SCHOOLS 2014/ 2015 UPDATE </a:t>
            </a:r>
          </a:p>
        </p:txBody>
      </p:sp>
    </p:spTree>
    <p:extLst>
      <p:ext uri="{BB962C8B-B14F-4D97-AF65-F5344CB8AC3E}">
        <p14:creationId xmlns:p14="http://schemas.microsoft.com/office/powerpoint/2010/main" val="51858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TextBox 14"/>
          <p:cNvSpPr txBox="1"/>
          <p:nvPr/>
        </p:nvSpPr>
        <p:spPr>
          <a:xfrm>
            <a:off x="198148" y="1128046"/>
            <a:ext cx="2965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solidFill>
                  <a:schemeClr val="bg1"/>
                </a:solidFill>
              </a:rPr>
              <a:t>Summer Schools 2015</a:t>
            </a:r>
            <a:endParaRPr lang="en-US" sz="2400" u="sng" dirty="0">
              <a:solidFill>
                <a:schemeClr val="bg1"/>
              </a:solidFill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91067" y="677288"/>
            <a:ext cx="8285452" cy="5909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  <a:latin typeface="Palatino Linotype"/>
              <a:cs typeface="Palatino Linotype"/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1. </a:t>
            </a:r>
            <a:r>
              <a:rPr lang="en-US" dirty="0" err="1" smtClean="0">
                <a:solidFill>
                  <a:schemeClr val="accent1"/>
                </a:solidFill>
              </a:rPr>
              <a:t>Urbino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Summer School  </a:t>
            </a:r>
            <a:r>
              <a:rPr lang="en-US" dirty="0" smtClean="0">
                <a:solidFill>
                  <a:schemeClr val="bg1"/>
                </a:solidFill>
              </a:rPr>
              <a:t>in Paleoclimatology 2015</a:t>
            </a:r>
          </a:p>
          <a:p>
            <a:pPr marL="285750" indent="-285750">
              <a:buFont typeface="Arial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July </a:t>
            </a:r>
            <a:r>
              <a:rPr lang="en-GB" dirty="0">
                <a:solidFill>
                  <a:schemeClr val="bg1"/>
                </a:solidFill>
              </a:rPr>
              <a:t>15- August 1, 2015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GB" i="1" dirty="0">
                <a:solidFill>
                  <a:srgbClr val="FF0000"/>
                </a:solidFill>
              </a:rPr>
              <a:t>Deadline</a:t>
            </a:r>
            <a:r>
              <a:rPr lang="en-GB" i="1" dirty="0">
                <a:solidFill>
                  <a:schemeClr val="bg1"/>
                </a:solidFill>
              </a:rPr>
              <a:t> for early-registration: </a:t>
            </a:r>
            <a:r>
              <a:rPr lang="en-GB" i="1" dirty="0" smtClean="0">
                <a:solidFill>
                  <a:schemeClr val="bg1"/>
                </a:solidFill>
              </a:rPr>
              <a:t> April </a:t>
            </a:r>
            <a:r>
              <a:rPr lang="en-GB" i="1" dirty="0">
                <a:solidFill>
                  <a:schemeClr val="bg1"/>
                </a:solidFill>
              </a:rPr>
              <a:t>15, 2015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Registration Fee (early registration): Students: 600 € - Academic /industrial staff: 1000 €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2.  ECORD </a:t>
            </a:r>
            <a:r>
              <a:rPr lang="en-US" dirty="0">
                <a:solidFill>
                  <a:srgbClr val="FFFF99"/>
                </a:solidFill>
              </a:rPr>
              <a:t>Bremen</a:t>
            </a:r>
            <a:r>
              <a:rPr lang="en-US" dirty="0">
                <a:solidFill>
                  <a:schemeClr val="bg1"/>
                </a:solidFill>
              </a:rPr>
              <a:t> Summer School </a:t>
            </a:r>
            <a:r>
              <a:rPr lang="en-US" dirty="0" smtClean="0">
                <a:solidFill>
                  <a:schemeClr val="bg1"/>
                </a:solidFill>
              </a:rPr>
              <a:t>2015 </a:t>
            </a:r>
            <a:r>
              <a:rPr lang="en-GB" dirty="0">
                <a:solidFill>
                  <a:srgbClr val="FFFFFF"/>
                </a:solidFill>
              </a:rPr>
              <a:t>Ocean crust processes: magma, faults, fluxes and </a:t>
            </a:r>
            <a:r>
              <a:rPr lang="en-GB" dirty="0" smtClean="0">
                <a:solidFill>
                  <a:srgbClr val="FFFFFF"/>
                </a:solidFill>
              </a:rPr>
              <a:t>life</a:t>
            </a:r>
            <a:r>
              <a:rPr lang="en-US" dirty="0" smtClean="0">
                <a:solidFill>
                  <a:srgbClr val="FFFFFF"/>
                </a:solidFill>
              </a:rPr>
              <a:t>, </a:t>
            </a:r>
            <a:r>
              <a:rPr lang="en-GB" dirty="0" smtClean="0">
                <a:solidFill>
                  <a:srgbClr val="FFFFFF"/>
                </a:solidFill>
              </a:rPr>
              <a:t>MARUM</a:t>
            </a:r>
            <a:endParaRPr lang="en-GB" dirty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August </a:t>
            </a:r>
            <a:r>
              <a:rPr lang="en-GB" dirty="0">
                <a:solidFill>
                  <a:schemeClr val="bg1"/>
                </a:solidFill>
              </a:rPr>
              <a:t>31- September 11, 2015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GB" i="1" dirty="0">
                <a:solidFill>
                  <a:srgbClr val="FF0000"/>
                </a:solidFill>
              </a:rPr>
              <a:t>Deadline</a:t>
            </a:r>
            <a:r>
              <a:rPr lang="en-GB" i="1" dirty="0">
                <a:solidFill>
                  <a:schemeClr val="bg1"/>
                </a:solidFill>
              </a:rPr>
              <a:t> for application: April 30, 2015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Registration Fee: 150 € 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ECORD Scholarships Call </a:t>
            </a:r>
            <a:r>
              <a:rPr lang="en-US" dirty="0" smtClean="0">
                <a:solidFill>
                  <a:schemeClr val="bg1"/>
                </a:solidFill>
              </a:rPr>
              <a:t>announced through </a:t>
            </a:r>
            <a:r>
              <a:rPr lang="en-US" dirty="0">
                <a:solidFill>
                  <a:schemeClr val="bg1"/>
                </a:solidFill>
              </a:rPr>
              <a:t>the mailing lists,  AGU, </a:t>
            </a:r>
            <a:r>
              <a:rPr lang="en-US" dirty="0" err="1">
                <a:solidFill>
                  <a:schemeClr val="bg1"/>
                </a:solidFill>
              </a:rPr>
              <a:t>facebook</a:t>
            </a:r>
            <a:r>
              <a:rPr lang="en-US" dirty="0">
                <a:solidFill>
                  <a:schemeClr val="bg1"/>
                </a:solidFill>
              </a:rPr>
              <a:t>…..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Deadline 23 March, 2015. Only for ECORD Students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Call to host ECORD Summer Schools 2016 </a:t>
            </a:r>
            <a:r>
              <a:rPr lang="en-US" dirty="0" smtClean="0">
                <a:solidFill>
                  <a:schemeClr val="bg1"/>
                </a:solidFill>
              </a:rPr>
              <a:t>will be issued soon</a:t>
            </a:r>
            <a:endParaRPr lang="en-US" dirty="0">
              <a:solidFill>
                <a:schemeClr val="bg1"/>
              </a:solidFill>
            </a:endParaRPr>
          </a:p>
          <a:p>
            <a:pPr>
              <a:buFontTx/>
              <a:buAutoNum type="arabicPeriod" startAt="3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48" y="396418"/>
            <a:ext cx="5224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Successful </a:t>
            </a:r>
            <a:r>
              <a:rPr lang="en-US" dirty="0" err="1" smtClean="0">
                <a:solidFill>
                  <a:schemeClr val="accent1"/>
                </a:solidFill>
              </a:rPr>
              <a:t>Urbino</a:t>
            </a:r>
            <a:r>
              <a:rPr lang="en-US" dirty="0" smtClean="0">
                <a:solidFill>
                  <a:schemeClr val="accent1"/>
                </a:solidFill>
              </a:rPr>
              <a:t> and Bremen </a:t>
            </a:r>
            <a:r>
              <a:rPr lang="en-US" dirty="0" smtClean="0">
                <a:solidFill>
                  <a:schemeClr val="bg1"/>
                </a:solidFill>
              </a:rPr>
              <a:t>Summer Schools 2014: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Reports  in the November ECORD Newsletter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87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 dirty="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Rectangle 14"/>
          <p:cNvSpPr/>
          <p:nvPr/>
        </p:nvSpPr>
        <p:spPr>
          <a:xfrm>
            <a:off x="442383" y="61103"/>
            <a:ext cx="8591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solidFill>
                <a:srgbClr val="FFFF70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 </a:t>
            </a:r>
            <a:endParaRPr lang="en-US" i="1" dirty="0">
              <a:solidFill>
                <a:srgbClr val="FFFF70"/>
              </a:solidFill>
            </a:endParaRPr>
          </a:p>
        </p:txBody>
      </p:sp>
      <p:pic>
        <p:nvPicPr>
          <p:cNvPr id="12" name="Picture 11" descr="Screen Shot 2014-10-02 at 12.30.5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24" y="5796149"/>
            <a:ext cx="4397730" cy="4221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38484" y="859470"/>
            <a:ext cx="47055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ISF will be funded with 5000 Euros to support  4-5 ECORD students to attend the course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ISF will offer the travel/accommodation through its web site and circulars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The ESSAC office will distribute the information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The ESSAC office will require a Summer School Report to the organizers and a selected ECORD student for the November Newsletter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5" descr="Leaflet 8th Course - International School on Foraminifera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453" y="-33868"/>
            <a:ext cx="4846211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2934" y="6383338"/>
            <a:ext cx="1104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Approved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71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" name="Picture 3" descr="Flyer-ECORD_Training_Course_2015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371" y="-270932"/>
            <a:ext cx="484621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97399" y="152403"/>
            <a:ext cx="3320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Deadline to apply: </a:t>
            </a:r>
            <a:r>
              <a:rPr lang="en-US" dirty="0">
                <a:solidFill>
                  <a:schemeClr val="bg1"/>
                </a:solidFill>
              </a:rPr>
              <a:t>J</a:t>
            </a:r>
            <a:r>
              <a:rPr lang="en-US" dirty="0" smtClean="0">
                <a:solidFill>
                  <a:schemeClr val="bg1"/>
                </a:solidFill>
              </a:rPr>
              <a:t>anuary 5, 2015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97399" y="895405"/>
            <a:ext cx="4546601" cy="5909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Ulla informed to the ESSAC office: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53 applications: PhD </a:t>
            </a:r>
            <a:r>
              <a:rPr lang="en-US" dirty="0">
                <a:solidFill>
                  <a:srgbClr val="FFFFFF"/>
                </a:solidFill>
              </a:rPr>
              <a:t>students, Postdocs, Researchers, and Master Students </a:t>
            </a:r>
            <a:endParaRPr lang="en-US" dirty="0" smtClean="0">
              <a:solidFill>
                <a:srgbClr val="FFFFFF"/>
              </a:solidFill>
            </a:endParaRPr>
          </a:p>
          <a:p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17 different Countries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Accept 30 participants from ECORD and non-ECORD Countries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Their criteria of selection: </a:t>
            </a:r>
            <a:r>
              <a:rPr lang="en-US" dirty="0">
                <a:solidFill>
                  <a:srgbClr val="FFFFFF"/>
                </a:solidFill>
              </a:rPr>
              <a:t>compatibility of the applicants professional training and their career status (e.g., for some of the Master students it is too early). </a:t>
            </a:r>
            <a:r>
              <a:rPr lang="en-US" dirty="0" smtClean="0">
                <a:solidFill>
                  <a:srgbClr val="FFFFFF"/>
                </a:solidFill>
              </a:rPr>
              <a:t>They </a:t>
            </a:r>
            <a:r>
              <a:rPr lang="en-US" dirty="0">
                <a:solidFill>
                  <a:srgbClr val="FFFFFF"/>
                </a:solidFill>
              </a:rPr>
              <a:t>also </a:t>
            </a:r>
            <a:r>
              <a:rPr lang="en-US" dirty="0" smtClean="0">
                <a:solidFill>
                  <a:srgbClr val="FFFFFF"/>
                </a:solidFill>
              </a:rPr>
              <a:t>consider </a:t>
            </a:r>
            <a:r>
              <a:rPr lang="en-US" dirty="0">
                <a:solidFill>
                  <a:srgbClr val="FFFFFF"/>
                </a:solidFill>
              </a:rPr>
              <a:t>that the training course is more important for early career geoscientists than for a teacher or a technician running a chemistry lab.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85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" name="Picture 5" descr="Screen Shot 2015-01-23 at 11.11.4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37" y="102620"/>
            <a:ext cx="8337363" cy="43935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00867" y="4732867"/>
            <a:ext cx="3884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Grants 2014: reimbursement in process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9" descr="Screen Shot 2014-10-02 at 12.42.5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066" y="5276984"/>
            <a:ext cx="5808133" cy="87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2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TextBox 8"/>
          <p:cNvSpPr txBox="1"/>
          <p:nvPr/>
        </p:nvSpPr>
        <p:spPr>
          <a:xfrm>
            <a:off x="3213692" y="165100"/>
            <a:ext cx="3342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TEACHERS AT SEA 2014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711" y="711201"/>
            <a:ext cx="91486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2">
                    <a:lumMod val="10000"/>
                    <a:lumOff val="90000"/>
                  </a:schemeClr>
                </a:solidFill>
              </a:rPr>
              <a:t>Lesley Allen (UK) </a:t>
            </a:r>
            <a:r>
              <a:rPr lang="en-US" sz="2000" dirty="0" smtClean="0">
                <a:solidFill>
                  <a:schemeClr val="bg1"/>
                </a:solidFill>
              </a:rPr>
              <a:t>sailed on the </a:t>
            </a:r>
            <a:r>
              <a:rPr lang="en-US" sz="2000" dirty="0" err="1" smtClean="0">
                <a:solidFill>
                  <a:schemeClr val="bg1"/>
                </a:solidFill>
              </a:rPr>
              <a:t>Izu</a:t>
            </a:r>
            <a:r>
              <a:rPr lang="en-US" sz="2000" dirty="0" smtClean="0">
                <a:solidFill>
                  <a:schemeClr val="bg1"/>
                </a:solidFill>
              </a:rPr>
              <a:t> Bonin Rear Arc Expedition 350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rgbClr val="D1FFD1"/>
                </a:solidFill>
              </a:rPr>
              <a:t>Markus </a:t>
            </a:r>
            <a:r>
              <a:rPr lang="en-US" sz="2000" dirty="0" err="1" smtClean="0">
                <a:solidFill>
                  <a:srgbClr val="D1FFD1"/>
                </a:solidFill>
              </a:rPr>
              <a:t>Fingerle</a:t>
            </a:r>
            <a:r>
              <a:rPr lang="en-US" sz="2000" dirty="0" smtClean="0">
                <a:solidFill>
                  <a:srgbClr val="D1FFD1"/>
                </a:solidFill>
              </a:rPr>
              <a:t> (Germany) </a:t>
            </a:r>
            <a:r>
              <a:rPr lang="en-US" sz="2000" dirty="0" smtClean="0">
                <a:solidFill>
                  <a:schemeClr val="bg1"/>
                </a:solidFill>
              </a:rPr>
              <a:t>was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sailing on the Expedition 353 Indian Monsoon Rainfall.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13692" y="1821146"/>
            <a:ext cx="3342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TEACHERS AT SEA 2015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8711" y="2416538"/>
            <a:ext cx="87905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Diane </a:t>
            </a:r>
            <a:r>
              <a:rPr lang="en-US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Hanano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(</a:t>
            </a:r>
            <a:r>
              <a:rPr lang="en-US" dirty="0">
                <a:solidFill>
                  <a:schemeClr val="bg1"/>
                </a:solidFill>
                <a:latin typeface="Calibri"/>
              </a:rPr>
              <a:t>IODP Canada Science </a:t>
            </a:r>
            <a:r>
              <a:rPr lang="en-US" dirty="0" smtClean="0">
                <a:solidFill>
                  <a:schemeClr val="bg1"/>
                </a:solidFill>
                <a:latin typeface="Calibri"/>
              </a:rPr>
              <a:t>coordinator) </a:t>
            </a:r>
            <a:r>
              <a:rPr lang="en-US" dirty="0" smtClean="0">
                <a:solidFill>
                  <a:srgbClr val="FFFFFF"/>
                </a:solidFill>
              </a:rPr>
              <a:t>will </a:t>
            </a:r>
            <a:r>
              <a:rPr lang="en-US" dirty="0">
                <a:solidFill>
                  <a:srgbClr val="FFFFFF"/>
                </a:solidFill>
              </a:rPr>
              <a:t>sail on  354 </a:t>
            </a:r>
            <a:r>
              <a:rPr lang="en-US" dirty="0" smtClean="0">
                <a:solidFill>
                  <a:srgbClr val="FFFFFF"/>
                </a:solidFill>
              </a:rPr>
              <a:t>Expedition “ Bengal Fan” 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5" descr="Screen Shot 2015-01-23 at 11.25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7" y="2970966"/>
            <a:ext cx="8627533" cy="7762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216" y="4055533"/>
            <a:ext cx="88390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Diane </a:t>
            </a:r>
            <a:r>
              <a:rPr lang="en-US" dirty="0" err="1" smtClean="0">
                <a:solidFill>
                  <a:schemeClr val="bg1"/>
                </a:solidFill>
              </a:rPr>
              <a:t>Hanano</a:t>
            </a:r>
            <a:r>
              <a:rPr lang="en-US" dirty="0" smtClean="0">
                <a:solidFill>
                  <a:schemeClr val="bg1"/>
                </a:solidFill>
              </a:rPr>
              <a:t> presented a proposal, as future Teacher at Sea, to request  1500 Euros  to ESSAC. She would be co-funded with IODP Canada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The ESSAC office asked to Xavier </a:t>
            </a:r>
            <a:r>
              <a:rPr lang="en-US" dirty="0" err="1" smtClean="0">
                <a:solidFill>
                  <a:schemeClr val="bg1"/>
                </a:solidFill>
              </a:rPr>
              <a:t>Monetys</a:t>
            </a:r>
            <a:r>
              <a:rPr lang="en-US" dirty="0" smtClean="0">
                <a:solidFill>
                  <a:schemeClr val="bg1"/>
                </a:solidFill>
              </a:rPr>
              <a:t> to lead a discussion by email with the E&amp;O subcommittee about how to distribute the teachers funds every year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87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TextBox 3"/>
          <p:cNvSpPr txBox="1"/>
          <p:nvPr/>
        </p:nvSpPr>
        <p:spPr>
          <a:xfrm>
            <a:off x="448735" y="897466"/>
            <a:ext cx="8415865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After the e-mail discussion the final consensus was: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FFFFFF"/>
                </a:solidFill>
              </a:rPr>
              <a:t>The </a:t>
            </a:r>
            <a:r>
              <a:rPr lang="en-US" dirty="0">
                <a:solidFill>
                  <a:srgbClr val="FFFFFF"/>
                </a:solidFill>
              </a:rPr>
              <a:t>funds should be for travel support only: flights, local transport, accommodation and meals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FFFFFF"/>
                </a:solidFill>
              </a:rPr>
              <a:t>Expenses </a:t>
            </a:r>
            <a:r>
              <a:rPr lang="en-US" dirty="0">
                <a:solidFill>
                  <a:srgbClr val="FFFFFF"/>
                </a:solidFill>
              </a:rPr>
              <a:t>report and brief summary of activities (after the trips)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FFFFFF"/>
                </a:solidFill>
              </a:rPr>
              <a:t>Limit </a:t>
            </a:r>
            <a:r>
              <a:rPr lang="en-US" dirty="0">
                <a:solidFill>
                  <a:srgbClr val="FFFFFF"/>
                </a:solidFill>
              </a:rPr>
              <a:t>per teacher up to approx. 1500</a:t>
            </a:r>
            <a:r>
              <a:rPr lang="en-US" dirty="0" smtClean="0">
                <a:solidFill>
                  <a:srgbClr val="FFFFFF"/>
                </a:solidFill>
              </a:rPr>
              <a:t>€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FFFFFF"/>
                </a:solidFill>
              </a:rPr>
              <a:t>Desired </a:t>
            </a:r>
            <a:r>
              <a:rPr lang="en-US" dirty="0">
                <a:solidFill>
                  <a:srgbClr val="FFFFFF"/>
                </a:solidFill>
              </a:rPr>
              <a:t>level of co-financing by National Office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endParaRPr lang="en-US" dirty="0" smtClean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7600" y="3886200"/>
            <a:ext cx="6549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Finally…, ESSAC approved the Diane </a:t>
            </a:r>
            <a:r>
              <a:rPr lang="en-US" dirty="0" err="1" smtClean="0">
                <a:solidFill>
                  <a:schemeClr val="accent1"/>
                </a:solidFill>
              </a:rPr>
              <a:t>Hanano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request of 1500 Euros. 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2679" y="4555067"/>
            <a:ext cx="86319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We </a:t>
            </a:r>
            <a:r>
              <a:rPr lang="en-US" smtClean="0">
                <a:solidFill>
                  <a:srgbClr val="FFFFFF"/>
                </a:solidFill>
              </a:rPr>
              <a:t>can advertise, </a:t>
            </a:r>
            <a:r>
              <a:rPr lang="en-US" dirty="0">
                <a:solidFill>
                  <a:srgbClr val="FFFFFF"/>
                </a:solidFill>
              </a:rPr>
              <a:t>in upcoming ECORD </a:t>
            </a:r>
            <a:r>
              <a:rPr lang="en-US">
                <a:solidFill>
                  <a:srgbClr val="FFFFFF"/>
                </a:solidFill>
              </a:rPr>
              <a:t>Teacher </a:t>
            </a:r>
            <a:r>
              <a:rPr lang="en-US" smtClean="0">
                <a:solidFill>
                  <a:srgbClr val="FFFFFF"/>
                </a:solidFill>
              </a:rPr>
              <a:t>Calls, </a:t>
            </a:r>
            <a:r>
              <a:rPr lang="en-US" dirty="0" smtClean="0">
                <a:solidFill>
                  <a:srgbClr val="FFFFFF"/>
                </a:solidFill>
              </a:rPr>
              <a:t>the possibility of travel support to encourage teachers from other countries to apply (</a:t>
            </a:r>
            <a:r>
              <a:rPr lang="en-US" dirty="0" err="1" smtClean="0">
                <a:solidFill>
                  <a:srgbClr val="FFFFFF"/>
                </a:solidFill>
              </a:rPr>
              <a:t>i.e</a:t>
            </a:r>
            <a:r>
              <a:rPr lang="en-US" dirty="0" smtClean="0">
                <a:solidFill>
                  <a:srgbClr val="FFFFFF"/>
                </a:solidFill>
              </a:rPr>
              <a:t> different from UK, France, Canada…)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48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Picture 4" descr="DL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7" y="74083"/>
            <a:ext cx="4691451" cy="6134100"/>
          </a:xfrm>
          <a:prstGeom prst="rect">
            <a:avLst/>
          </a:prstGeom>
        </p:spPr>
      </p:pic>
      <p:pic>
        <p:nvPicPr>
          <p:cNvPr id="6" name="Picture 5" descr="Screen Shot 2015-01-23 at 11.46.5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961" y="736600"/>
            <a:ext cx="4950106" cy="52345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69952" y="1286933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7 Lect.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0" y="2243666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</a:t>
            </a:r>
            <a:r>
              <a:rPr lang="en-US" dirty="0" smtClean="0">
                <a:solidFill>
                  <a:srgbClr val="FF0000"/>
                </a:solidFill>
              </a:rPr>
              <a:t> Lect.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69952" y="3429000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7 Lect.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69952" y="4250266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</a:t>
            </a:r>
            <a:r>
              <a:rPr lang="en-US" dirty="0" smtClean="0">
                <a:solidFill>
                  <a:srgbClr val="FF0000"/>
                </a:solidFill>
              </a:rPr>
              <a:t> Lect.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43317" y="5263064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10 Lect.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4759184" y="3158067"/>
            <a:ext cx="219453" cy="4571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44921" y="3028034"/>
            <a:ext cx="5802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Decline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4750718" y="107949"/>
            <a:ext cx="426521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Kallmeyer</a:t>
            </a:r>
            <a:r>
              <a:rPr lang="en-US" sz="1600" dirty="0" smtClean="0">
                <a:solidFill>
                  <a:schemeClr val="bg1"/>
                </a:solidFill>
              </a:rPr>
              <a:t> (in Canada) and Morris (in Germany) 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have started the round of Lectures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0589" y="6291697"/>
            <a:ext cx="512233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</a:t>
            </a:r>
            <a:r>
              <a:rPr lang="en-US" sz="1600" dirty="0" smtClean="0"/>
              <a:t>ommunication between the DLPs, Institutions and ESSAC office for schedule updates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8913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itle 1"/>
          <p:cNvSpPr txBox="1">
            <a:spLocks/>
          </p:cNvSpPr>
          <p:nvPr/>
        </p:nvSpPr>
        <p:spPr>
          <a:xfrm>
            <a:off x="1234083" y="351366"/>
            <a:ext cx="6352052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_tradnl" sz="36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Publications</a:t>
            </a:r>
            <a:endParaRPr kumimoji="0" lang="es-ES_tradn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868" y="2092866"/>
            <a:ext cx="843279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Teresa will be hired through ETH in mid-February or March to set up a publication data base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Meeting in Zurich in February between Teresa, Patricia and me  to establish method and priorities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Define responsibilities ( i.e. searching publ. for the date base, introducing publ. in the data base…</a:t>
            </a:r>
            <a:r>
              <a:rPr lang="en-US" dirty="0" err="1" smtClean="0">
                <a:solidFill>
                  <a:schemeClr val="bg1"/>
                </a:solidFill>
              </a:rPr>
              <a:t>etc</a:t>
            </a:r>
            <a:r>
              <a:rPr lang="en-US" dirty="0" smtClean="0">
                <a:solidFill>
                  <a:schemeClr val="bg1"/>
                </a:solidFill>
              </a:rPr>
              <a:t>).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</a:rPr>
              <a:t>	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Initiate the discussion here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4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itle 1"/>
          <p:cNvSpPr txBox="1">
            <a:spLocks/>
          </p:cNvSpPr>
          <p:nvPr/>
        </p:nvSpPr>
        <p:spPr>
          <a:xfrm>
            <a:off x="675281" y="1171155"/>
            <a:ext cx="7655919" cy="2715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 ESSAC </a:t>
            </a:r>
            <a:r>
              <a:rPr lang="es-ES_tradnl" sz="36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Website</a:t>
            </a:r>
            <a:r>
              <a:rPr lang="es-ES_tradnl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_tradnl" sz="36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updates</a:t>
            </a:r>
            <a:endParaRPr kumimoji="0" lang="es-ES_tradn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56467" y="3352801"/>
            <a:ext cx="2813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  <a:hlinkClick r:id="rId3"/>
              </a:rPr>
              <a:t>http://www.essac.ecord.org</a:t>
            </a:r>
            <a:r>
              <a:rPr lang="en-US" dirty="0" smtClean="0">
                <a:solidFill>
                  <a:schemeClr val="accent5"/>
                </a:solidFill>
                <a:hlinkClick r:id="rId3"/>
              </a:rPr>
              <a:t>/</a:t>
            </a:r>
            <a:endParaRPr lang="en-US" dirty="0" smtClean="0">
              <a:solidFill>
                <a:schemeClr val="accent5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72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3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14346" name="Bild 5" descr="header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Rectangle 14"/>
          <p:cNvSpPr/>
          <p:nvPr/>
        </p:nvSpPr>
        <p:spPr>
          <a:xfrm>
            <a:off x="200015" y="137303"/>
            <a:ext cx="8591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solidFill>
                <a:srgbClr val="FFFF70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 </a:t>
            </a:r>
            <a:endParaRPr lang="en-US" i="1" dirty="0">
              <a:solidFill>
                <a:srgbClr val="FFFF7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39782" y="118440"/>
            <a:ext cx="2372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“APPLY TO SAIL”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3489" y="580105"/>
            <a:ext cx="65710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We have simplified the application process:</a:t>
            </a:r>
          </a:p>
          <a:p>
            <a:endParaRPr lang="en-US" sz="2000" dirty="0" smtClean="0">
              <a:solidFill>
                <a:srgbClr val="FFFFFF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FFFFFF"/>
                </a:solidFill>
              </a:rPr>
              <a:t>Download the application form from the ESSAC Website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rgbClr val="FFFFFF"/>
                </a:solidFill>
              </a:rPr>
              <a:t>Send the application materials to the ESSAC email address  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7" name="Picture 6" descr="Screen Shot 2014-08-28 at 09.52.2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5" y="2408773"/>
            <a:ext cx="4324962" cy="39243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0" name="Picture 9" descr="Screen Shot 2014-08-28 at 09.57.2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107073"/>
            <a:ext cx="5232400" cy="264046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737114" y="4990068"/>
            <a:ext cx="43222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Next update!  Add Apply to sail guidelines!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Follow the USSSP model</a:t>
            </a:r>
          </a:p>
          <a:p>
            <a:r>
              <a:rPr lang="en-US" dirty="0">
                <a:solidFill>
                  <a:schemeClr val="bg1"/>
                </a:solidFill>
                <a:hlinkClick r:id="rId6"/>
              </a:rPr>
              <a:t>http://usssp-iodp.org/expeditions/apply-to-sail/application-form</a:t>
            </a:r>
            <a:r>
              <a:rPr lang="en-US" dirty="0" smtClean="0">
                <a:solidFill>
                  <a:schemeClr val="bg1"/>
                </a:solidFill>
                <a:hlinkClick r:id="rId6"/>
              </a:rPr>
              <a:t>/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19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ung 36"/>
          <p:cNvGrpSpPr>
            <a:grpSpLocks/>
          </p:cNvGrpSpPr>
          <p:nvPr/>
        </p:nvGrpSpPr>
        <p:grpSpPr bwMode="auto">
          <a:xfrm>
            <a:off x="0" y="6383338"/>
            <a:ext cx="9144000" cy="474662"/>
            <a:chOff x="0" y="6383867"/>
            <a:chExt cx="9144547" cy="474133"/>
          </a:xfrm>
        </p:grpSpPr>
        <p:sp>
          <p:nvSpPr>
            <p:cNvPr id="6" name="Rechteck 2"/>
            <p:cNvSpPr/>
            <p:nvPr/>
          </p:nvSpPr>
          <p:spPr bwMode="auto">
            <a:xfrm>
              <a:off x="0" y="6383867"/>
              <a:ext cx="9144547" cy="474133"/>
            </a:xfrm>
            <a:prstGeom prst="rect">
              <a:avLst/>
            </a:prstGeom>
            <a:solidFill>
              <a:srgbClr val="CCCCCC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sz="2400">
                <a:solidFill>
                  <a:srgbClr val="000066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7" name="Bild 5" descr="header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402631"/>
              <a:ext cx="3939540" cy="447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5473700" y="6432761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s-ES_tradnl" sz="900" dirty="0" err="1" smtClean="0">
                <a:solidFill>
                  <a:srgbClr val="000000"/>
                </a:solidFill>
              </a:rPr>
              <a:t>Education</a:t>
            </a:r>
            <a:r>
              <a:rPr lang="es-ES_tradnl" sz="900" dirty="0" smtClean="0">
                <a:solidFill>
                  <a:srgbClr val="000000"/>
                </a:solidFill>
              </a:rPr>
              <a:t> and </a:t>
            </a:r>
            <a:r>
              <a:rPr lang="es-ES_tradnl" sz="900" dirty="0" err="1" smtClean="0">
                <a:solidFill>
                  <a:srgbClr val="000000"/>
                </a:solidFill>
              </a:rPr>
              <a:t>Outreach</a:t>
            </a:r>
            <a:r>
              <a:rPr lang="es-ES_tradnl" sz="900" dirty="0" smtClean="0">
                <a:solidFill>
                  <a:srgbClr val="000000"/>
                </a:solidFill>
              </a:rPr>
              <a:t> </a:t>
            </a:r>
            <a:r>
              <a:rPr lang="es-ES_tradnl" sz="900" dirty="0" err="1" smtClean="0">
                <a:solidFill>
                  <a:srgbClr val="000000"/>
                </a:solidFill>
              </a:rPr>
              <a:t>Task</a:t>
            </a:r>
            <a:r>
              <a:rPr lang="es-ES_tradnl" sz="900" dirty="0" smtClean="0">
                <a:solidFill>
                  <a:srgbClr val="000000"/>
                </a:solidFill>
              </a:rPr>
              <a:t> </a:t>
            </a:r>
            <a:r>
              <a:rPr lang="es-ES_tradnl" sz="900" dirty="0" err="1" smtClean="0">
                <a:solidFill>
                  <a:srgbClr val="000000"/>
                </a:solidFill>
              </a:rPr>
              <a:t>Force</a:t>
            </a:r>
            <a:r>
              <a:rPr lang="es-ES_tradnl" sz="900" dirty="0" smtClean="0">
                <a:solidFill>
                  <a:srgbClr val="000000"/>
                </a:solidFill>
              </a:rPr>
              <a:t> </a:t>
            </a:r>
            <a:r>
              <a:rPr lang="es-ES_tradnl" sz="900" dirty="0">
                <a:solidFill>
                  <a:srgbClr val="000000"/>
                </a:solidFill>
              </a:rPr>
              <a:t>M</a:t>
            </a:r>
            <a:r>
              <a:rPr lang="es-ES_tradnl" sz="900" dirty="0" smtClean="0">
                <a:solidFill>
                  <a:srgbClr val="000000"/>
                </a:solidFill>
              </a:rPr>
              <a:t>eeting, </a:t>
            </a:r>
            <a:r>
              <a:rPr lang="es-ES_tradnl" sz="900" dirty="0" err="1" smtClean="0">
                <a:solidFill>
                  <a:srgbClr val="000000"/>
                </a:solidFill>
              </a:rPr>
              <a:t>Zurich</a:t>
            </a:r>
            <a:r>
              <a:rPr lang="es-ES_tradnl" sz="900" dirty="0" smtClean="0">
                <a:solidFill>
                  <a:srgbClr val="000000"/>
                </a:solidFill>
              </a:rPr>
              <a:t>, 3-4 </a:t>
            </a:r>
            <a:r>
              <a:rPr lang="es-ES_tradnl" sz="900" dirty="0" err="1" smtClean="0">
                <a:solidFill>
                  <a:srgbClr val="000000"/>
                </a:solidFill>
              </a:rPr>
              <a:t>September</a:t>
            </a:r>
            <a:r>
              <a:rPr lang="es-ES_tradnl" sz="900" dirty="0" smtClean="0">
                <a:solidFill>
                  <a:srgbClr val="000000"/>
                </a:solidFill>
              </a:rPr>
              <a:t>, 2014</a:t>
            </a:r>
            <a:endParaRPr lang="en-US" sz="900" dirty="0">
              <a:solidFill>
                <a:srgbClr val="000000"/>
              </a:solidFill>
            </a:endParaRPr>
          </a:p>
          <a:p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02090" y="903068"/>
            <a:ext cx="2022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99"/>
                </a:solidFill>
              </a:rPr>
              <a:t>FACEBOOK</a:t>
            </a:r>
            <a:endParaRPr lang="en-US" sz="2800" dirty="0">
              <a:solidFill>
                <a:srgbClr val="FFFF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22233" y="903068"/>
            <a:ext cx="1642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243 Friends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33788" y="1828799"/>
            <a:ext cx="4405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99"/>
                </a:solidFill>
              </a:rPr>
              <a:t>ESSAC DISTRIBUTION LIST</a:t>
            </a:r>
            <a:endParaRPr lang="en-US" sz="2800" dirty="0">
              <a:solidFill>
                <a:srgbClr val="FFFF9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33788" y="2808069"/>
            <a:ext cx="4291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99"/>
                </a:solidFill>
              </a:rPr>
              <a:t>ESSAC NEWS (MONTHLY)</a:t>
            </a:r>
            <a:endParaRPr lang="en-US" sz="2800" dirty="0">
              <a:solidFill>
                <a:srgbClr val="FFFF99"/>
              </a:solidFill>
            </a:endParaRPr>
          </a:p>
        </p:txBody>
      </p:sp>
      <p:pic>
        <p:nvPicPr>
          <p:cNvPr id="10" name="Picture 9" descr="Screen Shot 2015-01-23 at 11.59.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533" y="3466755"/>
            <a:ext cx="5757334" cy="281625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793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IODP">
  <a:themeElements>
    <a:clrScheme name="">
      <a:dk1>
        <a:srgbClr val="000066"/>
      </a:dk1>
      <a:lt1>
        <a:srgbClr val="FFFFFF"/>
      </a:lt1>
      <a:dk2>
        <a:srgbClr val="003300"/>
      </a:dk2>
      <a:lt2>
        <a:srgbClr val="969696"/>
      </a:lt2>
      <a:accent1>
        <a:srgbClr val="FFFF99"/>
      </a:accent1>
      <a:accent2>
        <a:srgbClr val="99FF99"/>
      </a:accent2>
      <a:accent3>
        <a:srgbClr val="FFFFFF"/>
      </a:accent3>
      <a:accent4>
        <a:srgbClr val="000056"/>
      </a:accent4>
      <a:accent5>
        <a:srgbClr val="FFFFCA"/>
      </a:accent5>
      <a:accent6>
        <a:srgbClr val="8AE78A"/>
      </a:accent6>
      <a:hlink>
        <a:srgbClr val="006600"/>
      </a:hlink>
      <a:folHlink>
        <a:srgbClr val="A6D08A"/>
      </a:folHlink>
    </a:clrScheme>
    <a:fontScheme name="IODP">
      <a:majorFont>
        <a:latin typeface="Arial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IOD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3">
        <a:dk1>
          <a:srgbClr val="00009E"/>
        </a:dk1>
        <a:lt1>
          <a:srgbClr val="FFFFFF"/>
        </a:lt1>
        <a:dk2>
          <a:srgbClr val="000066"/>
        </a:dk2>
        <a:lt2>
          <a:srgbClr val="6699FF"/>
        </a:lt2>
        <a:accent1>
          <a:srgbClr val="CCFFFF"/>
        </a:accent1>
        <a:accent2>
          <a:srgbClr val="CCECFF"/>
        </a:accent2>
        <a:accent3>
          <a:srgbClr val="FFFFFF"/>
        </a:accent3>
        <a:accent4>
          <a:srgbClr val="000086"/>
        </a:accent4>
        <a:accent5>
          <a:srgbClr val="E2FFFF"/>
        </a:accent5>
        <a:accent6>
          <a:srgbClr val="B9D6E7"/>
        </a:accent6>
        <a:hlink>
          <a:srgbClr val="3333CC"/>
        </a:hlink>
        <a:folHlink>
          <a:srgbClr val="277F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4">
        <a:dk1>
          <a:srgbClr val="070189"/>
        </a:dk1>
        <a:lt1>
          <a:srgbClr val="FFFFFF"/>
        </a:lt1>
        <a:dk2>
          <a:srgbClr val="000066"/>
        </a:dk2>
        <a:lt2>
          <a:srgbClr val="6699FF"/>
        </a:lt2>
        <a:accent1>
          <a:srgbClr val="CCFFFF"/>
        </a:accent1>
        <a:accent2>
          <a:srgbClr val="CCECFF"/>
        </a:accent2>
        <a:accent3>
          <a:srgbClr val="FFFFFF"/>
        </a:accent3>
        <a:accent4>
          <a:srgbClr val="050174"/>
        </a:accent4>
        <a:accent5>
          <a:srgbClr val="E2FFFF"/>
        </a:accent5>
        <a:accent6>
          <a:srgbClr val="B9D6E7"/>
        </a:accent6>
        <a:hlink>
          <a:srgbClr val="3333CC"/>
        </a:hlink>
        <a:folHlink>
          <a:srgbClr val="277F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5">
        <a:dk1>
          <a:srgbClr val="003399"/>
        </a:dk1>
        <a:lt1>
          <a:srgbClr val="FFFFFF"/>
        </a:lt1>
        <a:dk2>
          <a:srgbClr val="002C6C"/>
        </a:dk2>
        <a:lt2>
          <a:srgbClr val="969696"/>
        </a:lt2>
        <a:accent1>
          <a:srgbClr val="B7DBFF"/>
        </a:accent1>
        <a:accent2>
          <a:srgbClr val="A7E2FF"/>
        </a:accent2>
        <a:accent3>
          <a:srgbClr val="FFFFFF"/>
        </a:accent3>
        <a:accent4>
          <a:srgbClr val="002A82"/>
        </a:accent4>
        <a:accent5>
          <a:srgbClr val="D8EAFF"/>
        </a:accent5>
        <a:accent6>
          <a:srgbClr val="97CDE7"/>
        </a:accent6>
        <a:hlink>
          <a:srgbClr val="008080"/>
        </a:hlink>
        <a:folHlink>
          <a:srgbClr val="9AF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6">
        <a:dk1>
          <a:srgbClr val="003399"/>
        </a:dk1>
        <a:lt1>
          <a:srgbClr val="FFFFFF"/>
        </a:lt1>
        <a:dk2>
          <a:srgbClr val="002C6C"/>
        </a:dk2>
        <a:lt2>
          <a:srgbClr val="969696"/>
        </a:lt2>
        <a:accent1>
          <a:srgbClr val="D1FFB7"/>
        </a:accent1>
        <a:accent2>
          <a:srgbClr val="A7E2FF"/>
        </a:accent2>
        <a:accent3>
          <a:srgbClr val="FFFFFF"/>
        </a:accent3>
        <a:accent4>
          <a:srgbClr val="002A82"/>
        </a:accent4>
        <a:accent5>
          <a:srgbClr val="E5FFD8"/>
        </a:accent5>
        <a:accent6>
          <a:srgbClr val="97CDE7"/>
        </a:accent6>
        <a:hlink>
          <a:srgbClr val="008080"/>
        </a:hlink>
        <a:folHlink>
          <a:srgbClr val="A6D08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IODP">
  <a:themeElements>
    <a:clrScheme name="">
      <a:dk1>
        <a:srgbClr val="000066"/>
      </a:dk1>
      <a:lt1>
        <a:srgbClr val="FFFFFF"/>
      </a:lt1>
      <a:dk2>
        <a:srgbClr val="003300"/>
      </a:dk2>
      <a:lt2>
        <a:srgbClr val="969696"/>
      </a:lt2>
      <a:accent1>
        <a:srgbClr val="FFFF99"/>
      </a:accent1>
      <a:accent2>
        <a:srgbClr val="99FF99"/>
      </a:accent2>
      <a:accent3>
        <a:srgbClr val="FFFFFF"/>
      </a:accent3>
      <a:accent4>
        <a:srgbClr val="000056"/>
      </a:accent4>
      <a:accent5>
        <a:srgbClr val="FFFFCA"/>
      </a:accent5>
      <a:accent6>
        <a:srgbClr val="8AE78A"/>
      </a:accent6>
      <a:hlink>
        <a:srgbClr val="006600"/>
      </a:hlink>
      <a:folHlink>
        <a:srgbClr val="A6D08A"/>
      </a:folHlink>
    </a:clrScheme>
    <a:fontScheme name="IODP">
      <a:majorFont>
        <a:latin typeface="Arial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IOD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3">
        <a:dk1>
          <a:srgbClr val="00009E"/>
        </a:dk1>
        <a:lt1>
          <a:srgbClr val="FFFFFF"/>
        </a:lt1>
        <a:dk2>
          <a:srgbClr val="000066"/>
        </a:dk2>
        <a:lt2>
          <a:srgbClr val="6699FF"/>
        </a:lt2>
        <a:accent1>
          <a:srgbClr val="CCFFFF"/>
        </a:accent1>
        <a:accent2>
          <a:srgbClr val="CCECFF"/>
        </a:accent2>
        <a:accent3>
          <a:srgbClr val="FFFFFF"/>
        </a:accent3>
        <a:accent4>
          <a:srgbClr val="000086"/>
        </a:accent4>
        <a:accent5>
          <a:srgbClr val="E2FFFF"/>
        </a:accent5>
        <a:accent6>
          <a:srgbClr val="B9D6E7"/>
        </a:accent6>
        <a:hlink>
          <a:srgbClr val="3333CC"/>
        </a:hlink>
        <a:folHlink>
          <a:srgbClr val="277F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4">
        <a:dk1>
          <a:srgbClr val="070189"/>
        </a:dk1>
        <a:lt1>
          <a:srgbClr val="FFFFFF"/>
        </a:lt1>
        <a:dk2>
          <a:srgbClr val="000066"/>
        </a:dk2>
        <a:lt2>
          <a:srgbClr val="6699FF"/>
        </a:lt2>
        <a:accent1>
          <a:srgbClr val="CCFFFF"/>
        </a:accent1>
        <a:accent2>
          <a:srgbClr val="CCECFF"/>
        </a:accent2>
        <a:accent3>
          <a:srgbClr val="FFFFFF"/>
        </a:accent3>
        <a:accent4>
          <a:srgbClr val="050174"/>
        </a:accent4>
        <a:accent5>
          <a:srgbClr val="E2FFFF"/>
        </a:accent5>
        <a:accent6>
          <a:srgbClr val="B9D6E7"/>
        </a:accent6>
        <a:hlink>
          <a:srgbClr val="3333CC"/>
        </a:hlink>
        <a:folHlink>
          <a:srgbClr val="277F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5">
        <a:dk1>
          <a:srgbClr val="003399"/>
        </a:dk1>
        <a:lt1>
          <a:srgbClr val="FFFFFF"/>
        </a:lt1>
        <a:dk2>
          <a:srgbClr val="002C6C"/>
        </a:dk2>
        <a:lt2>
          <a:srgbClr val="969696"/>
        </a:lt2>
        <a:accent1>
          <a:srgbClr val="B7DBFF"/>
        </a:accent1>
        <a:accent2>
          <a:srgbClr val="A7E2FF"/>
        </a:accent2>
        <a:accent3>
          <a:srgbClr val="FFFFFF"/>
        </a:accent3>
        <a:accent4>
          <a:srgbClr val="002A82"/>
        </a:accent4>
        <a:accent5>
          <a:srgbClr val="D8EAFF"/>
        </a:accent5>
        <a:accent6>
          <a:srgbClr val="97CDE7"/>
        </a:accent6>
        <a:hlink>
          <a:srgbClr val="008080"/>
        </a:hlink>
        <a:folHlink>
          <a:srgbClr val="9AF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6">
        <a:dk1>
          <a:srgbClr val="003399"/>
        </a:dk1>
        <a:lt1>
          <a:srgbClr val="FFFFFF"/>
        </a:lt1>
        <a:dk2>
          <a:srgbClr val="002C6C"/>
        </a:dk2>
        <a:lt2>
          <a:srgbClr val="969696"/>
        </a:lt2>
        <a:accent1>
          <a:srgbClr val="D1FFB7"/>
        </a:accent1>
        <a:accent2>
          <a:srgbClr val="A7E2FF"/>
        </a:accent2>
        <a:accent3>
          <a:srgbClr val="FFFFFF"/>
        </a:accent3>
        <a:accent4>
          <a:srgbClr val="002A82"/>
        </a:accent4>
        <a:accent5>
          <a:srgbClr val="E5FFD8"/>
        </a:accent5>
        <a:accent6>
          <a:srgbClr val="97CDE7"/>
        </a:accent6>
        <a:hlink>
          <a:srgbClr val="008080"/>
        </a:hlink>
        <a:folHlink>
          <a:srgbClr val="A6D08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3786</TotalTime>
  <Words>757</Words>
  <Application>Microsoft Macintosh PowerPoint</Application>
  <PresentationFormat>On-screen Show (4:3)</PresentationFormat>
  <Paragraphs>101</Paragraphs>
  <Slides>13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1_IODP</vt:lpstr>
      <vt:lpstr>3_IODP</vt:lpstr>
      <vt:lpstr>Visio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Instituto Andaluz de Ciencias de la Tierra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ECORD Science Support and Advisory Committee (ESSAC) </dc:title>
  <dc:creator>Carlota Escutia</dc:creator>
  <cp:lastModifiedBy>Julia </cp:lastModifiedBy>
  <cp:revision>342</cp:revision>
  <dcterms:created xsi:type="dcterms:W3CDTF">2013-12-02T13:06:16Z</dcterms:created>
  <dcterms:modified xsi:type="dcterms:W3CDTF">2015-01-28T07:03:33Z</dcterms:modified>
</cp:coreProperties>
</file>